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sldIdLst>
    <p:sldId id="256" r:id="rId2"/>
    <p:sldId id="257" r:id="rId3"/>
    <p:sldId id="258" r:id="rId4"/>
    <p:sldId id="269" r:id="rId5"/>
    <p:sldId id="259" r:id="rId6"/>
    <p:sldId id="260" r:id="rId7"/>
    <p:sldId id="272" r:id="rId8"/>
    <p:sldId id="261" r:id="rId9"/>
    <p:sldId id="268" r:id="rId10"/>
    <p:sldId id="262" r:id="rId11"/>
    <p:sldId id="263" r:id="rId12"/>
    <p:sldId id="264" r:id="rId13"/>
    <p:sldId id="270" r:id="rId14"/>
    <p:sldId id="265" r:id="rId15"/>
    <p:sldId id="271" r:id="rId16"/>
    <p:sldId id="267" r:id="rId17"/>
    <p:sldId id="266" r:id="rId18"/>
  </p:sldIdLst>
  <p:sldSz cx="12192000" cy="6858000"/>
  <p:notesSz cx="7104063" cy="10234613"/>
  <p:embeddedFontLst>
    <p:embeddedFont>
      <p:font typeface="Inter" panose="020B0604020202020204" charset="0"/>
      <p:regular r:id="rId20"/>
    </p:embeddedFont>
    <p:embeddedFont>
      <p:font typeface="Inter Bold" panose="020B0604020202020204" charset="0"/>
      <p:regular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FF00"/>
    <a:srgbClr val="006400"/>
    <a:srgbClr val="3A603C"/>
    <a:srgbClr val="283828"/>
    <a:srgbClr val="223923"/>
    <a:srgbClr val="272729"/>
    <a:srgbClr val="272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95" d="100"/>
          <a:sy n="95" d="100"/>
        </p:scale>
        <p:origin x="11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8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C0C0C"/>
          </a:solidFill>
          <a:ln/>
        </p:spPr>
      </p:sp>
      <p:sp>
        <p:nvSpPr>
          <p:cNvPr id="3" name="Shape 1"/>
          <p:cNvSpPr/>
          <p:nvPr/>
        </p:nvSpPr>
        <p:spPr>
          <a:xfrm>
            <a:off x="0" y="0"/>
            <a:ext cx="12191695" cy="6858000"/>
          </a:xfrm>
          <a:prstGeom prst="rect">
            <a:avLst/>
          </a:prstGeom>
          <a:solidFill>
            <a:srgbClr val="272525"/>
          </a:solidFill>
          <a:ln/>
        </p:spPr>
      </p:sp>
      <p:pic>
        <p:nvPicPr>
          <p:cNvPr id="4" name="Image 0" descr="preencoded.png">
            <a:hlinkClick r:id="rId2"/>
          </p:cNvPr>
          <p:cNvPicPr>
            <a:picLocks noChangeAspect="1"/>
          </p:cNvPicPr>
          <p:nvPr/>
        </p:nvPicPr>
        <p:blipFill>
          <a:blip r:embed="rId3"/>
          <a:stretch>
            <a:fillRect/>
          </a:stretch>
        </p:blipFill>
        <p:spPr>
          <a:xfrm>
            <a:off x="11076875" y="6558991"/>
            <a:ext cx="1071843" cy="25603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52.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10.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11.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3" Type="http://schemas.openxmlformats.org/officeDocument/2006/relationships/image" Target="../media/image30.svg"/><Relationship Id="rId18" Type="http://schemas.openxmlformats.org/officeDocument/2006/relationships/image" Target="../media/image35.png"/><Relationship Id="rId26" Type="http://schemas.openxmlformats.org/officeDocument/2006/relationships/image" Target="../media/image43.png"/><Relationship Id="rId39" Type="http://schemas.openxmlformats.org/officeDocument/2006/relationships/image" Target="../media/image56.svg"/><Relationship Id="rId21" Type="http://schemas.openxmlformats.org/officeDocument/2006/relationships/image" Target="../media/image38.svg"/><Relationship Id="rId34" Type="http://schemas.openxmlformats.org/officeDocument/2006/relationships/image" Target="../media/image51.png"/><Relationship Id="rId7" Type="http://schemas.openxmlformats.org/officeDocument/2006/relationships/image" Target="../media/image24.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svg"/><Relationship Id="rId41" Type="http://schemas.openxmlformats.org/officeDocument/2006/relationships/image" Target="../media/image58.sv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svg"/><Relationship Id="rId40" Type="http://schemas.openxmlformats.org/officeDocument/2006/relationships/image" Target="../media/image57.png"/><Relationship Id="rId5" Type="http://schemas.openxmlformats.org/officeDocument/2006/relationships/image" Target="../media/image22.svg"/><Relationship Id="rId15" Type="http://schemas.openxmlformats.org/officeDocument/2006/relationships/image" Target="../media/image32.svg"/><Relationship Id="rId23" Type="http://schemas.openxmlformats.org/officeDocument/2006/relationships/image" Target="../media/image40.svg"/><Relationship Id="rId28" Type="http://schemas.openxmlformats.org/officeDocument/2006/relationships/image" Target="../media/image45.png"/><Relationship Id="rId36" Type="http://schemas.openxmlformats.org/officeDocument/2006/relationships/image" Target="../media/image53.png"/><Relationship Id="rId10" Type="http://schemas.openxmlformats.org/officeDocument/2006/relationships/image" Target="../media/image27.png"/><Relationship Id="rId19" Type="http://schemas.openxmlformats.org/officeDocument/2006/relationships/image" Target="../media/image36.svg"/><Relationship Id="rId31" Type="http://schemas.openxmlformats.org/officeDocument/2006/relationships/image" Target="../media/image48.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svg"/><Relationship Id="rId30" Type="http://schemas.openxmlformats.org/officeDocument/2006/relationships/image" Target="../media/image47.png"/><Relationship Id="rId35" Type="http://schemas.openxmlformats.org/officeDocument/2006/relationships/image" Target="../media/image52.svg"/><Relationship Id="rId8" Type="http://schemas.openxmlformats.org/officeDocument/2006/relationships/image" Target="../media/image25.png"/><Relationship Id="rId3" Type="http://schemas.openxmlformats.org/officeDocument/2006/relationships/image" Target="../media/image20.sv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33" Type="http://schemas.openxmlformats.org/officeDocument/2006/relationships/image" Target="../media/image50.svg"/><Relationship Id="rId38"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272525">
              <a:alpha val="80000"/>
            </a:srgbClr>
          </a:solidFill>
          <a:ln/>
        </p:spPr>
      </p:sp>
      <p:sp>
        <p:nvSpPr>
          <p:cNvPr id="4" name="Text 1"/>
          <p:cNvSpPr/>
          <p:nvPr/>
        </p:nvSpPr>
        <p:spPr>
          <a:xfrm>
            <a:off x="661475" y="1599902"/>
            <a:ext cx="5334958" cy="590649"/>
          </a:xfrm>
          <a:prstGeom prst="rect">
            <a:avLst/>
          </a:prstGeom>
          <a:noFill/>
          <a:ln/>
        </p:spPr>
        <p:txBody>
          <a:bodyPr wrap="none" lIns="0" tIns="0" rIns="0" bIns="0" rtlCol="0" anchor="t"/>
          <a:lstStyle/>
          <a:p>
            <a:pPr marL="0" indent="0" algn="l">
              <a:lnSpc>
                <a:spcPct val="104000"/>
              </a:lnSpc>
              <a:buNone/>
            </a:pPr>
            <a:r>
              <a:rPr lang="en-US" sz="3700" b="1" dirty="0">
                <a:solidFill>
                  <a:srgbClr val="C6FF00"/>
                </a:solidFill>
                <a:latin typeface="Inter Bold" pitchFamily="34" charset="0"/>
                <a:ea typeface="Inter Bold" pitchFamily="34" charset="-122"/>
                <a:cs typeface="Inter Bold" pitchFamily="34" charset="-120"/>
              </a:rPr>
              <a:t>PistaGO</a:t>
            </a:r>
            <a:endParaRPr lang="en-US" sz="3700" dirty="0">
              <a:solidFill>
                <a:srgbClr val="C6FF00"/>
              </a:solidFill>
            </a:endParaRPr>
          </a:p>
        </p:txBody>
      </p:sp>
      <p:sp>
        <p:nvSpPr>
          <p:cNvPr id="5" name="Text 2"/>
          <p:cNvSpPr/>
          <p:nvPr/>
        </p:nvSpPr>
        <p:spPr>
          <a:xfrm>
            <a:off x="661475" y="2474020"/>
            <a:ext cx="10868745" cy="1630363"/>
          </a:xfrm>
          <a:prstGeom prst="rect">
            <a:avLst/>
          </a:prstGeom>
          <a:noFill/>
          <a:ln/>
        </p:spPr>
        <p:txBody>
          <a:bodyPr wrap="square" lIns="0" tIns="0" rIns="0" bIns="0" rtlCol="0" anchor="t">
            <a:normAutofit/>
          </a:bodyPr>
          <a:lstStyle/>
          <a:p>
            <a:pPr marL="0" indent="0" algn="l">
              <a:lnSpc>
                <a:spcPct val="104000"/>
              </a:lnSpc>
              <a:buNone/>
            </a:pPr>
            <a:r>
              <a:rPr lang="en-US" sz="5100" b="1" dirty="0">
                <a:solidFill>
                  <a:srgbClr val="FFFFFF"/>
                </a:solidFill>
                <a:latin typeface="Inter Bold" pitchFamily="34" charset="0"/>
                <a:ea typeface="Inter Bold" pitchFamily="34" charset="-122"/>
                <a:cs typeface="Inter Bold" pitchFamily="34" charset="-120"/>
              </a:rPr>
              <a:t>Sistema de gestión de reservas de pistas de tenis</a:t>
            </a:r>
            <a:endParaRPr lang="en-US" sz="5100" dirty="0"/>
          </a:p>
        </p:txBody>
      </p:sp>
      <p:sp>
        <p:nvSpPr>
          <p:cNvPr id="6" name="Text 3"/>
          <p:cNvSpPr/>
          <p:nvPr/>
        </p:nvSpPr>
        <p:spPr>
          <a:xfrm>
            <a:off x="661475" y="4387850"/>
            <a:ext cx="11478330" cy="302419"/>
          </a:xfrm>
          <a:prstGeom prst="rect">
            <a:avLst/>
          </a:prstGeom>
          <a:noFill/>
          <a:ln/>
        </p:spPr>
        <p:txBody>
          <a:bodyPr wrap="none" lIns="0" tIns="0" rIns="0" bIns="0" rtlCol="0" anchor="t"/>
          <a:lstStyle/>
          <a:p>
            <a:pPr marL="0" indent="0" algn="l">
              <a:lnSpc>
                <a:spcPct val="133000"/>
              </a:lnSpc>
              <a:buNone/>
            </a:pPr>
            <a:r>
              <a:rPr lang="en-US" sz="1450" b="1" dirty="0">
                <a:solidFill>
                  <a:srgbClr val="E5E0DF"/>
                </a:solidFill>
                <a:latin typeface="Inter" pitchFamily="34" charset="0"/>
                <a:ea typeface="Inter" pitchFamily="34" charset="-122"/>
                <a:cs typeface="Inter" pitchFamily="34" charset="-120"/>
              </a:rPr>
              <a:t>Pedro Manuel Avilés Aguilera</a:t>
            </a:r>
            <a:r>
              <a:rPr lang="en-US" sz="1450" dirty="0">
                <a:solidFill>
                  <a:srgbClr val="E5E0DF"/>
                </a:solidFill>
                <a:latin typeface="Inter" pitchFamily="34" charset="0"/>
                <a:ea typeface="Inter" pitchFamily="34" charset="-122"/>
                <a:cs typeface="Inter" pitchFamily="34" charset="-120"/>
              </a:rPr>
              <a:t> · 2º DAM · IES Portada Alta · Junio 2026</a:t>
            </a:r>
            <a:endParaRPr lang="en-US" sz="1450" dirty="0"/>
          </a:p>
        </p:txBody>
      </p:sp>
      <p:sp>
        <p:nvSpPr>
          <p:cNvPr id="7" name="Shape 4"/>
          <p:cNvSpPr/>
          <p:nvPr/>
        </p:nvSpPr>
        <p:spPr>
          <a:xfrm>
            <a:off x="661475" y="4902895"/>
            <a:ext cx="3051992" cy="355203"/>
          </a:xfrm>
          <a:prstGeom prst="roundRect">
            <a:avLst>
              <a:gd name="adj" fmla="val 17880"/>
            </a:avLst>
          </a:prstGeom>
          <a:solidFill>
            <a:srgbClr val="1F7135"/>
          </a:solidFill>
          <a:ln/>
        </p:spPr>
      </p:sp>
      <p:sp>
        <p:nvSpPr>
          <p:cNvPr id="8" name="Text 5"/>
          <p:cNvSpPr/>
          <p:nvPr/>
        </p:nvSpPr>
        <p:spPr>
          <a:xfrm>
            <a:off x="774879" y="4959548"/>
            <a:ext cx="3434768" cy="241895"/>
          </a:xfrm>
          <a:prstGeom prst="rect">
            <a:avLst/>
          </a:prstGeom>
          <a:noFill/>
          <a:ln/>
        </p:spPr>
        <p:txBody>
          <a:bodyPr wrap="none" lIns="0" tIns="0" rIns="0" bIns="0" rtlCol="0" anchor="t"/>
          <a:lstStyle/>
          <a:p>
            <a:pPr marL="0" indent="0" algn="l">
              <a:lnSpc>
                <a:spcPct val="133000"/>
              </a:lnSpc>
              <a:buNone/>
            </a:pPr>
            <a:r>
              <a:rPr lang="en-US" sz="1150" dirty="0">
                <a:solidFill>
                  <a:srgbClr val="FFFFFF"/>
                </a:solidFill>
                <a:latin typeface="Inter" pitchFamily="34" charset="0"/>
                <a:ea typeface="Inter" pitchFamily="34" charset="-122"/>
                <a:cs typeface="Inter" pitchFamily="34" charset="-120"/>
              </a:rPr>
              <a:t>PROYECTO FINAL DE CICLO SUPERIOR</a:t>
            </a:r>
            <a:endParaRPr lang="en-US" sz="1150" dirty="0"/>
          </a:p>
        </p:txBody>
      </p:sp>
      <p:sp>
        <p:nvSpPr>
          <p:cNvPr id="9" name="Shape 6"/>
          <p:cNvSpPr/>
          <p:nvPr/>
        </p:nvSpPr>
        <p:spPr>
          <a:xfrm>
            <a:off x="3807920" y="4902895"/>
            <a:ext cx="4111919" cy="355203"/>
          </a:xfrm>
          <a:prstGeom prst="roundRect">
            <a:avLst>
              <a:gd name="adj" fmla="val 17880"/>
            </a:avLst>
          </a:prstGeom>
          <a:solidFill>
            <a:srgbClr val="1F7135"/>
          </a:solidFill>
          <a:ln/>
        </p:spPr>
      </p:sp>
      <p:sp>
        <p:nvSpPr>
          <p:cNvPr id="10" name="Text 7"/>
          <p:cNvSpPr/>
          <p:nvPr/>
        </p:nvSpPr>
        <p:spPr>
          <a:xfrm>
            <a:off x="3921325" y="4959548"/>
            <a:ext cx="4494695" cy="241895"/>
          </a:xfrm>
          <a:prstGeom prst="rect">
            <a:avLst/>
          </a:prstGeom>
          <a:noFill/>
          <a:ln/>
        </p:spPr>
        <p:txBody>
          <a:bodyPr wrap="none" lIns="0" tIns="0" rIns="0" bIns="0" rtlCol="0" anchor="t"/>
          <a:lstStyle/>
          <a:p>
            <a:pPr marL="0" indent="0" algn="l">
              <a:lnSpc>
                <a:spcPct val="133000"/>
              </a:lnSpc>
              <a:buNone/>
            </a:pPr>
            <a:r>
              <a:rPr lang="en-US" sz="1150" dirty="0">
                <a:solidFill>
                  <a:srgbClr val="FFFFFF"/>
                </a:solidFill>
                <a:latin typeface="Inter" pitchFamily="34" charset="0"/>
                <a:ea typeface="Inter" pitchFamily="34" charset="-122"/>
                <a:cs typeface="Inter" pitchFamily="34" charset="-120"/>
              </a:rPr>
              <a:t>DESARROLLO DE APLICACIONES MULTIPLATAFORMA</a:t>
            </a:r>
            <a:endParaRPr lang="en-US" sz="1150" dirty="0"/>
          </a:p>
        </p:txBody>
      </p:sp>
      <p:sp>
        <p:nvSpPr>
          <p:cNvPr id="15" name="Elipse 14">
            <a:extLst>
              <a:ext uri="{FF2B5EF4-FFF2-40B4-BE49-F238E27FC236}">
                <a16:creationId xmlns:a16="http://schemas.microsoft.com/office/drawing/2014/main" id="{D5837C03-FA42-233B-A62B-3EF77F3304BC}"/>
              </a:ext>
            </a:extLst>
          </p:cNvPr>
          <p:cNvSpPr/>
          <p:nvPr/>
        </p:nvSpPr>
        <p:spPr>
          <a:xfrm>
            <a:off x="2766995" y="1256141"/>
            <a:ext cx="1101886" cy="1076374"/>
          </a:xfrm>
          <a:prstGeom prst="ellipse">
            <a:avLst/>
          </a:prstGeom>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D341F100-74C0-0C46-226D-CCF784C8CE3C}"/>
              </a:ext>
            </a:extLst>
          </p:cNvPr>
          <p:cNvPicPr>
            <a:picLocks noChangeAspect="1"/>
          </p:cNvPicPr>
          <p:nvPr/>
        </p:nvPicPr>
        <p:blipFill>
          <a:blip r:embed="rId4"/>
          <a:stretch>
            <a:fillRect/>
          </a:stretch>
        </p:blipFill>
        <p:spPr>
          <a:xfrm>
            <a:off x="2706034" y="1199854"/>
            <a:ext cx="1245839" cy="1245839"/>
          </a:xfrm>
          <a:prstGeom prst="rect">
            <a:avLst/>
          </a:prstGeom>
        </p:spPr>
      </p:pic>
      <p:sp>
        <p:nvSpPr>
          <p:cNvPr id="16" name="ArcDeco">
            <a:extLst>
              <a:ext uri="{FF2B5EF4-FFF2-40B4-BE49-F238E27FC236}">
                <a16:creationId xmlns:a16="http://schemas.microsoft.com/office/drawing/2014/main" id="{0EF0E5A8-F86D-8736-A33E-6819A97F54E3}"/>
              </a:ext>
            </a:extLst>
          </p:cNvPr>
          <p:cNvSpPr/>
          <p:nvPr/>
        </p:nvSpPr>
        <p:spPr>
          <a:xfrm>
            <a:off x="9131121" y="4724400"/>
            <a:ext cx="4572000" cy="4572000"/>
          </a:xfrm>
          <a:prstGeom prst="blockArc">
            <a:avLst>
              <a:gd name="adj1" fmla="val 13500000"/>
              <a:gd name="adj2" fmla="val 5400000"/>
              <a:gd name="adj3" fmla="val 18000"/>
            </a:avLst>
          </a:prstGeom>
          <a:solidFill>
            <a:srgbClr val="C6FF00"/>
          </a:solidFill>
          <a:ln>
            <a:noFill/>
          </a:ln>
        </p:spPr>
        <p:txBody>
          <a:bodyPr/>
          <a:lstStyle/>
          <a:p>
            <a:endParaRPr lang="es-E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661475" y="546139"/>
            <a:ext cx="2179781" cy="203398"/>
          </a:xfrm>
          <a:prstGeom prst="roundRect">
            <a:avLst>
              <a:gd name="adj" fmla="val 20296"/>
            </a:avLst>
          </a:prstGeom>
          <a:solidFill>
            <a:srgbClr val="1F7135"/>
          </a:solidFill>
          <a:ln/>
        </p:spPr>
      </p:sp>
      <p:sp>
        <p:nvSpPr>
          <p:cNvPr id="3" name="Text 1"/>
          <p:cNvSpPr/>
          <p:nvPr/>
        </p:nvSpPr>
        <p:spPr>
          <a:xfrm>
            <a:off x="735093" y="556915"/>
            <a:ext cx="1927474" cy="129778"/>
          </a:xfrm>
          <a:prstGeom prst="rect">
            <a:avLst/>
          </a:prstGeom>
          <a:noFill/>
          <a:ln/>
        </p:spPr>
        <p:txBody>
          <a:bodyPr wrap="none" lIns="0" tIns="0" rIns="0" bIns="0" rtlCol="0" anchor="t"/>
          <a:lstStyle/>
          <a:p>
            <a:pPr marL="0" indent="0" algn="l">
              <a:lnSpc>
                <a:spcPct val="110000"/>
              </a:lnSpc>
              <a:buNone/>
            </a:pPr>
            <a:r>
              <a:rPr lang="en-US" sz="1150" dirty="0">
                <a:solidFill>
                  <a:srgbClr val="FFFFFF"/>
                </a:solidFill>
                <a:latin typeface="Inter" pitchFamily="34" charset="0"/>
                <a:ea typeface="Inter" pitchFamily="34" charset="-122"/>
                <a:cs typeface="Inter" pitchFamily="34" charset="-120"/>
              </a:rPr>
              <a:t>IMP · DECISIONES TÉCNICAS</a:t>
            </a:r>
            <a:endParaRPr lang="en-US" sz="1150" dirty="0"/>
          </a:p>
        </p:txBody>
      </p:sp>
      <p:sp>
        <p:nvSpPr>
          <p:cNvPr id="4" name="Text 2"/>
          <p:cNvSpPr/>
          <p:nvPr/>
        </p:nvSpPr>
        <p:spPr>
          <a:xfrm>
            <a:off x="661475" y="755352"/>
            <a:ext cx="6552738" cy="383977"/>
          </a:xfrm>
          <a:prstGeom prst="rect">
            <a:avLst/>
          </a:prstGeom>
          <a:noFill/>
          <a:ln/>
        </p:spPr>
        <p:txBody>
          <a:bodyPr wrap="none" lIns="0" tIns="0" rIns="0" bIns="0" rtlCol="0" anchor="t"/>
          <a:lstStyle/>
          <a:p>
            <a:pPr marL="0" indent="0" algn="l">
              <a:lnSpc>
                <a:spcPct val="104000"/>
              </a:lnSpc>
              <a:buNone/>
            </a:pPr>
            <a:r>
              <a:rPr lang="en-US" sz="2400" b="1" dirty="0">
                <a:solidFill>
                  <a:srgbClr val="C6FF00"/>
                </a:solidFill>
                <a:latin typeface="Inter Bold" pitchFamily="34" charset="0"/>
                <a:ea typeface="Inter Bold" pitchFamily="34" charset="-122"/>
                <a:cs typeface="Inter Bold" pitchFamily="34" charset="-120"/>
              </a:rPr>
              <a:t>Lista de espera con notificaciones push</a:t>
            </a:r>
            <a:endParaRPr lang="en-US" sz="2400" dirty="0">
              <a:solidFill>
                <a:srgbClr val="C6FF00"/>
              </a:solidFill>
            </a:endParaRPr>
          </a:p>
        </p:txBody>
      </p:sp>
      <p:sp>
        <p:nvSpPr>
          <p:cNvPr id="5" name="Text 3"/>
          <p:cNvSpPr/>
          <p:nvPr/>
        </p:nvSpPr>
        <p:spPr>
          <a:xfrm>
            <a:off x="661475" y="1259086"/>
            <a:ext cx="10868745" cy="324247"/>
          </a:xfrm>
          <a:prstGeom prst="rect">
            <a:avLst/>
          </a:prstGeom>
          <a:noFill/>
          <a:ln/>
        </p:spPr>
        <p:txBody>
          <a:bodyPr wrap="square" lIns="0" tIns="0" rIns="0" bIns="0" rtlCol="0" anchor="t">
            <a:normAutofit/>
          </a:bodyPr>
          <a:lstStyle/>
          <a:p>
            <a:pPr marL="0" indent="0" algn="l">
              <a:lnSpc>
                <a:spcPct val="110000"/>
              </a:lnSpc>
              <a:buNone/>
            </a:pPr>
            <a:r>
              <a:rPr lang="en-US" sz="950" dirty="0">
                <a:solidFill>
                  <a:srgbClr val="E5E0DF"/>
                </a:solidFill>
                <a:latin typeface="Inter" pitchFamily="34" charset="0"/>
                <a:ea typeface="Inter" pitchFamily="34" charset="-122"/>
                <a:cs typeface="Inter" pitchFamily="34" charset="-120"/>
              </a:rPr>
              <a:t>Uno de los retos más interesantes del proyecto fue automatizar la reasignación de pistas cuando un usuario cancela, sin que el siguiente en la lista tenga que estar pendiente manualmente. La solución combina una cola FIFO en backend con notificaciones push automáticas vía Firebase.</a:t>
            </a:r>
            <a:endParaRPr lang="en-US" sz="950" dirty="0"/>
          </a:p>
        </p:txBody>
      </p:sp>
      <p:sp>
        <p:nvSpPr>
          <p:cNvPr id="6" name="Shape 4"/>
          <p:cNvSpPr/>
          <p:nvPr/>
        </p:nvSpPr>
        <p:spPr>
          <a:xfrm>
            <a:off x="573073" y="1673126"/>
            <a:ext cx="5461359" cy="1301552"/>
          </a:xfrm>
          <a:prstGeom prst="roundRect">
            <a:avLst>
              <a:gd name="adj" fmla="val 6797"/>
            </a:avLst>
          </a:prstGeom>
          <a:solidFill>
            <a:srgbClr val="AEE4BD"/>
          </a:solidFill>
          <a:ln/>
        </p:spPr>
      </p:sp>
      <p:sp>
        <p:nvSpPr>
          <p:cNvPr id="7" name="Text 5"/>
          <p:cNvSpPr/>
          <p:nvPr/>
        </p:nvSpPr>
        <p:spPr>
          <a:xfrm>
            <a:off x="695903" y="1752898"/>
            <a:ext cx="2145353" cy="191988"/>
          </a:xfrm>
          <a:prstGeom prst="rect">
            <a:avLst/>
          </a:prstGeom>
          <a:noFill/>
          <a:ln/>
        </p:spPr>
        <p:txBody>
          <a:bodyPr wrap="none" lIns="0" tIns="0" rIns="0" bIns="0" rtlCol="0" anchor="t"/>
          <a:lstStyle/>
          <a:p>
            <a:pPr marL="0" indent="0" algn="l">
              <a:lnSpc>
                <a:spcPct val="104000"/>
              </a:lnSpc>
              <a:buNone/>
            </a:pPr>
            <a:r>
              <a:rPr lang="en-US" sz="1200" b="1" dirty="0">
                <a:solidFill>
                  <a:srgbClr val="000000"/>
                </a:solidFill>
                <a:latin typeface="Inter Bold" pitchFamily="34" charset="0"/>
                <a:ea typeface="Inter Bold" pitchFamily="34" charset="-122"/>
                <a:cs typeface="Inter Bold" pitchFamily="34" charset="-120"/>
              </a:rPr>
              <a:t>El Reto</a:t>
            </a:r>
            <a:endParaRPr lang="en-US" sz="1200" dirty="0"/>
          </a:p>
        </p:txBody>
      </p:sp>
      <p:sp>
        <p:nvSpPr>
          <p:cNvPr id="8" name="Text 6"/>
          <p:cNvSpPr/>
          <p:nvPr/>
        </p:nvSpPr>
        <p:spPr>
          <a:xfrm>
            <a:off x="695903" y="2024658"/>
            <a:ext cx="5215700" cy="324247"/>
          </a:xfrm>
          <a:prstGeom prst="rect">
            <a:avLst/>
          </a:prstGeom>
          <a:noFill/>
          <a:ln/>
        </p:spPr>
        <p:txBody>
          <a:bodyPr wrap="square" lIns="0" tIns="0" rIns="0" bIns="0" rtlCol="0" anchor="t">
            <a:normAutofit/>
          </a:bodyPr>
          <a:lstStyle/>
          <a:p>
            <a:pPr marL="0" indent="0" algn="l">
              <a:lnSpc>
                <a:spcPct val="110000"/>
              </a:lnSpc>
              <a:buNone/>
            </a:pPr>
            <a:r>
              <a:rPr lang="en-US" sz="950" dirty="0">
                <a:solidFill>
                  <a:srgbClr val="000000"/>
                </a:solidFill>
                <a:latin typeface="Inter" pitchFamily="34" charset="0"/>
                <a:ea typeface="Inter" pitchFamily="34" charset="-122"/>
                <a:cs typeface="Inter" pitchFamily="34" charset="-120"/>
              </a:rPr>
              <a:t>Si una franja está ocupada, ¿cómo reasigno automáticamente cuando el usuario cancela, sin que el siguiente tenga que estar pendiente?</a:t>
            </a:r>
            <a:endParaRPr lang="en-US" sz="950" dirty="0"/>
          </a:p>
        </p:txBody>
      </p:sp>
      <p:sp>
        <p:nvSpPr>
          <p:cNvPr id="9" name="Text 7"/>
          <p:cNvSpPr/>
          <p:nvPr/>
        </p:nvSpPr>
        <p:spPr>
          <a:xfrm>
            <a:off x="6252014" y="1752898"/>
            <a:ext cx="2145353" cy="191988"/>
          </a:xfrm>
          <a:prstGeom prst="rect">
            <a:avLst/>
          </a:prstGeom>
          <a:noFill/>
          <a:ln/>
        </p:spPr>
        <p:txBody>
          <a:bodyPr wrap="none" lIns="0" tIns="0" rIns="0" bIns="0" rtlCol="0" anchor="t"/>
          <a:lstStyle/>
          <a:p>
            <a:pPr marL="0" indent="0" algn="l">
              <a:lnSpc>
                <a:spcPct val="104000"/>
              </a:lnSpc>
              <a:buNone/>
            </a:pPr>
            <a:r>
              <a:rPr lang="en-US" sz="1200" b="1" dirty="0">
                <a:solidFill>
                  <a:srgbClr val="C6FF00"/>
                </a:solidFill>
                <a:latin typeface="Inter Bold" pitchFamily="34" charset="0"/>
                <a:ea typeface="Inter Bold" pitchFamily="34" charset="-122"/>
                <a:cs typeface="Inter Bold" pitchFamily="34" charset="-120"/>
              </a:rPr>
              <a:t>La Solución</a:t>
            </a:r>
            <a:endParaRPr lang="en-US" sz="1200" dirty="0">
              <a:solidFill>
                <a:srgbClr val="C6FF00"/>
              </a:solidFill>
            </a:endParaRPr>
          </a:p>
        </p:txBody>
      </p:sp>
      <p:sp>
        <p:nvSpPr>
          <p:cNvPr id="10" name="Text 8"/>
          <p:cNvSpPr/>
          <p:nvPr/>
        </p:nvSpPr>
        <p:spPr>
          <a:xfrm>
            <a:off x="6252014" y="2024658"/>
            <a:ext cx="5284556" cy="922139"/>
          </a:xfrm>
          <a:prstGeom prst="rect">
            <a:avLst/>
          </a:prstGeom>
          <a:noFill/>
          <a:ln/>
        </p:spPr>
        <p:txBody>
          <a:bodyPr wrap="square" lIns="0" tIns="0" rIns="0" bIns="0" rtlCol="0" anchor="t">
            <a:normAutofit/>
          </a:bodyPr>
          <a:lstStyle/>
          <a:p>
            <a:pPr marL="342900" indent="-342900" algn="l">
              <a:lnSpc>
                <a:spcPct val="110000"/>
              </a:lnSpc>
              <a:buSzPct val="100000"/>
              <a:buFont typeface="+mj-lt"/>
              <a:buAutoNum type="arabicPeriod"/>
            </a:pPr>
            <a:r>
              <a:rPr lang="en-US" sz="950" dirty="0">
                <a:solidFill>
                  <a:srgbClr val="E5E0DF"/>
                </a:solidFill>
                <a:latin typeface="Inter" pitchFamily="34" charset="0"/>
                <a:ea typeface="Inter" pitchFamily="34" charset="-122"/>
                <a:cs typeface="Inter" pitchFamily="34" charset="-120"/>
              </a:rPr>
              <a:t>El usuario se apunta a una cola FIFO en backend</a:t>
            </a:r>
            <a:endParaRPr lang="en-US" sz="950" dirty="0"/>
          </a:p>
          <a:p>
            <a:pPr marL="342900" indent="-342900" algn="l">
              <a:lnSpc>
                <a:spcPct val="110000"/>
              </a:lnSpc>
              <a:buSzPct val="100000"/>
              <a:buFont typeface="+mj-lt"/>
              <a:buAutoNum type="arabicPeriod" startAt="2"/>
            </a:pPr>
            <a:r>
              <a:rPr lang="en-US" sz="950" dirty="0">
                <a:solidFill>
                  <a:srgbClr val="E5E0DF"/>
                </a:solidFill>
                <a:latin typeface="Inter" pitchFamily="34" charset="0"/>
                <a:ea typeface="Inter" pitchFamily="34" charset="-122"/>
                <a:cs typeface="Inter" pitchFamily="34" charset="-120"/>
              </a:rPr>
              <a:t>Posición calculada dinámicamente por orden de llegada</a:t>
            </a:r>
            <a:endParaRPr lang="en-US" sz="950" dirty="0"/>
          </a:p>
          <a:p>
            <a:pPr marL="342900" indent="-342900" algn="l">
              <a:lnSpc>
                <a:spcPct val="110000"/>
              </a:lnSpc>
              <a:buSzPct val="100000"/>
              <a:buFont typeface="+mj-lt"/>
              <a:buAutoNum type="arabicPeriod" startAt="3"/>
            </a:pPr>
            <a:r>
              <a:rPr lang="en-US" sz="950" dirty="0">
                <a:solidFill>
                  <a:srgbClr val="E5E0DF"/>
                </a:solidFill>
                <a:latin typeface="Inter" pitchFamily="34" charset="0"/>
                <a:ea typeface="Inter" pitchFamily="34" charset="-122"/>
                <a:cs typeface="Inter" pitchFamily="34" charset="-120"/>
              </a:rPr>
              <a:t>Cuando alguien cancela, el backend identifica al primero</a:t>
            </a:r>
            <a:endParaRPr lang="en-US" sz="950" dirty="0"/>
          </a:p>
          <a:p>
            <a:pPr marL="342900" indent="-342900" algn="l">
              <a:lnSpc>
                <a:spcPct val="110000"/>
              </a:lnSpc>
              <a:buSzPct val="100000"/>
              <a:buFont typeface="+mj-lt"/>
              <a:buAutoNum type="arabicPeriod" startAt="4"/>
            </a:pPr>
            <a:r>
              <a:rPr lang="en-US" sz="950" dirty="0">
                <a:solidFill>
                  <a:srgbClr val="E5E0DF"/>
                </a:solidFill>
                <a:latin typeface="Inter" pitchFamily="34" charset="0"/>
                <a:ea typeface="Inter" pitchFamily="34" charset="-122"/>
                <a:cs typeface="Inter" pitchFamily="34" charset="-120"/>
              </a:rPr>
              <a:t>Envía push vía Firebase Admin SDK al token FCM</a:t>
            </a:r>
            <a:endParaRPr lang="en-US" sz="950" dirty="0"/>
          </a:p>
          <a:p>
            <a:pPr marL="342900" indent="-342900" algn="l">
              <a:lnSpc>
                <a:spcPct val="110000"/>
              </a:lnSpc>
              <a:buSzPct val="100000"/>
              <a:buFont typeface="+mj-lt"/>
              <a:buAutoNum type="arabicPeriod" startAt="5"/>
            </a:pPr>
            <a:r>
              <a:rPr lang="en-US" sz="950" dirty="0">
                <a:solidFill>
                  <a:srgbClr val="E5E0DF"/>
                </a:solidFill>
                <a:latin typeface="Inter" pitchFamily="34" charset="0"/>
                <a:ea typeface="Inter" pitchFamily="34" charset="-122"/>
                <a:cs typeface="Inter" pitchFamily="34" charset="-120"/>
              </a:rPr>
              <a:t>Se registra en historial para no notificar dos veces</a:t>
            </a:r>
            <a:endParaRPr lang="en-US" sz="950" dirty="0"/>
          </a:p>
        </p:txBody>
      </p:sp>
      <p:sp>
        <p:nvSpPr>
          <p:cNvPr id="16" name="Text 13"/>
          <p:cNvSpPr/>
          <p:nvPr/>
        </p:nvSpPr>
        <p:spPr>
          <a:xfrm>
            <a:off x="661475" y="6483626"/>
            <a:ext cx="11478330" cy="162123"/>
          </a:xfrm>
          <a:prstGeom prst="rect">
            <a:avLst/>
          </a:prstGeom>
          <a:noFill/>
          <a:ln/>
        </p:spPr>
        <p:txBody>
          <a:bodyPr wrap="none" lIns="0" tIns="0" rIns="0" bIns="0" rtlCol="0" anchor="t"/>
          <a:lstStyle/>
          <a:p>
            <a:pPr marL="0" indent="0" algn="l">
              <a:lnSpc>
                <a:spcPct val="110000"/>
              </a:lnSpc>
              <a:buNone/>
            </a:pPr>
            <a:r>
              <a:rPr lang="en-US" sz="950" dirty="0">
                <a:solidFill>
                  <a:srgbClr val="E5E0DF"/>
                </a:solidFill>
                <a:latin typeface="Inter" pitchFamily="34" charset="0"/>
                <a:ea typeface="Inter" pitchFamily="34" charset="-122"/>
                <a:cs typeface="Inter" pitchFamily="34" charset="-120"/>
              </a:rPr>
              <a:t>Este flujo elimina la necesidad de supervisión manual y garantiza que las pistas vacías se ocupen de forma inmediata y ordenada.</a:t>
            </a:r>
            <a:endParaRPr lang="en-US" sz="950" dirty="0"/>
          </a:p>
        </p:txBody>
      </p:sp>
      <p:sp>
        <p:nvSpPr>
          <p:cNvPr id="17" name="ArcDeco">
            <a:extLst>
              <a:ext uri="{FF2B5EF4-FFF2-40B4-BE49-F238E27FC236}">
                <a16:creationId xmlns:a16="http://schemas.microsoft.com/office/drawing/2014/main" id="{792981B6-E643-53CF-B8CE-3487BFA9BB13}"/>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pic>
        <p:nvPicPr>
          <p:cNvPr id="19" name="Imagen 18">
            <a:extLst>
              <a:ext uri="{FF2B5EF4-FFF2-40B4-BE49-F238E27FC236}">
                <a16:creationId xmlns:a16="http://schemas.microsoft.com/office/drawing/2014/main" id="{17393F9C-BB75-0D12-F769-CA47D7DEC601}"/>
              </a:ext>
            </a:extLst>
          </p:cNvPr>
          <p:cNvPicPr>
            <a:picLocks noChangeAspect="1"/>
          </p:cNvPicPr>
          <p:nvPr/>
        </p:nvPicPr>
        <p:blipFill>
          <a:blip r:embed="rId3"/>
          <a:stretch>
            <a:fillRect/>
          </a:stretch>
        </p:blipFill>
        <p:spPr>
          <a:xfrm>
            <a:off x="291571" y="2974678"/>
            <a:ext cx="10868744" cy="35711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661475" y="714573"/>
            <a:ext cx="2302951" cy="243681"/>
          </a:xfrm>
          <a:prstGeom prst="roundRect">
            <a:avLst>
              <a:gd name="adj" fmla="val 19547"/>
            </a:avLst>
          </a:prstGeom>
          <a:solidFill>
            <a:srgbClr val="1F7135"/>
          </a:solidFill>
          <a:ln/>
        </p:spPr>
      </p:sp>
      <p:sp>
        <p:nvSpPr>
          <p:cNvPr id="3" name="Text 1"/>
          <p:cNvSpPr/>
          <p:nvPr/>
        </p:nvSpPr>
        <p:spPr>
          <a:xfrm>
            <a:off x="746503" y="757039"/>
            <a:ext cx="2131165" cy="158750"/>
          </a:xfrm>
          <a:prstGeom prst="rect">
            <a:avLst/>
          </a:prstGeom>
          <a:noFill/>
          <a:ln/>
        </p:spPr>
        <p:txBody>
          <a:bodyPr wrap="none" lIns="0" tIns="0" rIns="0" bIns="0" rtlCol="0" anchor="t"/>
          <a:lstStyle/>
          <a:p>
            <a:pPr marL="0" indent="0" algn="l">
              <a:lnSpc>
                <a:spcPct val="117000"/>
              </a:lnSpc>
              <a:buNone/>
            </a:pPr>
            <a:r>
              <a:rPr lang="en-US" sz="1150" dirty="0">
                <a:solidFill>
                  <a:srgbClr val="FFFFFF"/>
                </a:solidFill>
                <a:latin typeface="Inter" pitchFamily="34" charset="0"/>
                <a:ea typeface="Inter" pitchFamily="34" charset="-122"/>
                <a:cs typeface="Inter" pitchFamily="34" charset="-120"/>
              </a:rPr>
              <a:t>IMP · REGLAS Y ESTADÍSTICAS</a:t>
            </a:r>
            <a:endParaRPr lang="en-US" sz="1150" dirty="0"/>
          </a:p>
        </p:txBody>
      </p:sp>
      <p:sp>
        <p:nvSpPr>
          <p:cNvPr id="4" name="Text 2"/>
          <p:cNvSpPr/>
          <p:nvPr/>
        </p:nvSpPr>
        <p:spPr>
          <a:xfrm>
            <a:off x="661475" y="1000720"/>
            <a:ext cx="7913490" cy="443012"/>
          </a:xfrm>
          <a:prstGeom prst="rect">
            <a:avLst/>
          </a:prstGeom>
          <a:noFill/>
          <a:ln/>
        </p:spPr>
        <p:txBody>
          <a:bodyPr wrap="none" lIns="0" tIns="0" rIns="0" bIns="0" rtlCol="0" anchor="t"/>
          <a:lstStyle/>
          <a:p>
            <a:pPr marL="0" indent="0" algn="l">
              <a:lnSpc>
                <a:spcPct val="104000"/>
              </a:lnSpc>
              <a:buNone/>
            </a:pPr>
            <a:r>
              <a:rPr lang="en-US" sz="2750" b="1" dirty="0">
                <a:solidFill>
                  <a:srgbClr val="C6FF00"/>
                </a:solidFill>
                <a:latin typeface="Inter Bold" pitchFamily="34" charset="0"/>
                <a:ea typeface="Inter Bold" pitchFamily="34" charset="-122"/>
                <a:cs typeface="Inter Bold" pitchFamily="34" charset="-120"/>
              </a:rPr>
              <a:t>Reglas de negocio y estadísticas a medida</a:t>
            </a:r>
            <a:endParaRPr lang="en-US" sz="2750" dirty="0">
              <a:solidFill>
                <a:srgbClr val="C6FF00"/>
              </a:solidFill>
            </a:endParaRPr>
          </a:p>
        </p:txBody>
      </p:sp>
      <p:sp>
        <p:nvSpPr>
          <p:cNvPr id="5" name="Text 3"/>
          <p:cNvSpPr/>
          <p:nvPr/>
        </p:nvSpPr>
        <p:spPr>
          <a:xfrm>
            <a:off x="661627" y="1454403"/>
            <a:ext cx="10868745" cy="396875"/>
          </a:xfrm>
          <a:prstGeom prst="rect">
            <a:avLst/>
          </a:prstGeom>
          <a:noFill/>
          <a:ln/>
        </p:spPr>
        <p:txBody>
          <a:bodyPr wrap="square" lIns="0" tIns="0" rIns="0" bIns="0" rtlCol="0" anchor="t">
            <a:normAutofit/>
          </a:bodyPr>
          <a:lstStyle/>
          <a:p>
            <a:pPr marL="0" indent="0" algn="l">
              <a:lnSpc>
                <a:spcPct val="117000"/>
              </a:lnSpc>
              <a:buNone/>
            </a:pPr>
            <a:r>
              <a:rPr lang="en-US" sz="1100" dirty="0">
                <a:solidFill>
                  <a:srgbClr val="E5E0DF"/>
                </a:solidFill>
                <a:latin typeface="Inter" pitchFamily="34" charset="0"/>
                <a:ea typeface="Inter" pitchFamily="34" charset="-122"/>
                <a:cs typeface="Inter" pitchFamily="34" charset="-120"/>
              </a:rPr>
              <a:t>Además de la lista de espera, el proyecto incorpora otras decisiones técnicas que reflejan un enfoque pragmático: controlar el acceso equitativo a las pistas y optimizar el peso de la aplicación sin sacrificar funcionalidad.</a:t>
            </a:r>
            <a:endParaRPr lang="en-US" sz="1100" dirty="0"/>
          </a:p>
        </p:txBody>
      </p:sp>
      <p:grpSp>
        <p:nvGrpSpPr>
          <p:cNvPr id="26" name="Grupo 25">
            <a:extLst>
              <a:ext uri="{FF2B5EF4-FFF2-40B4-BE49-F238E27FC236}">
                <a16:creationId xmlns:a16="http://schemas.microsoft.com/office/drawing/2014/main" id="{B467A022-815F-A8A4-5927-D2BEA8FDF42B}"/>
              </a:ext>
            </a:extLst>
          </p:cNvPr>
          <p:cNvGrpSpPr/>
          <p:nvPr/>
        </p:nvGrpSpPr>
        <p:grpSpPr>
          <a:xfrm>
            <a:off x="746503" y="2295101"/>
            <a:ext cx="5465626" cy="4023816"/>
            <a:chOff x="559381" y="2119610"/>
            <a:chExt cx="5465626" cy="4023816"/>
          </a:xfrm>
        </p:grpSpPr>
        <p:sp>
          <p:nvSpPr>
            <p:cNvPr id="6" name="Shape 4"/>
            <p:cNvSpPr/>
            <p:nvPr/>
          </p:nvSpPr>
          <p:spPr>
            <a:xfrm>
              <a:off x="559381" y="2119610"/>
              <a:ext cx="5465626" cy="4023816"/>
            </a:xfrm>
            <a:prstGeom prst="roundRect">
              <a:avLst>
                <a:gd name="adj" fmla="val 2537"/>
              </a:avLst>
            </a:prstGeom>
            <a:solidFill>
              <a:srgbClr val="1F7135"/>
            </a:solidFill>
            <a:ln/>
          </p:spPr>
        </p:sp>
        <p:sp>
          <p:nvSpPr>
            <p:cNvPr id="7" name="Text 5"/>
            <p:cNvSpPr/>
            <p:nvPr/>
          </p:nvSpPr>
          <p:spPr>
            <a:xfrm>
              <a:off x="701062" y="2225873"/>
              <a:ext cx="3251813" cy="221456"/>
            </a:xfrm>
            <a:prstGeom prst="rect">
              <a:avLst/>
            </a:prstGeom>
            <a:noFill/>
            <a:ln/>
          </p:spPr>
          <p:txBody>
            <a:bodyPr wrap="none" lIns="0" tIns="0" rIns="0" bIns="0" rtlCol="0" anchor="t"/>
            <a:lstStyle/>
            <a:p>
              <a:pPr marL="0" indent="0" algn="l">
                <a:lnSpc>
                  <a:spcPct val="104000"/>
                </a:lnSpc>
                <a:buNone/>
              </a:pPr>
              <a:r>
                <a:rPr lang="en-US" sz="1350" b="1" dirty="0">
                  <a:solidFill>
                    <a:srgbClr val="FFFFFF"/>
                  </a:solidFill>
                  <a:latin typeface="Inter Bold" pitchFamily="34" charset="0"/>
                  <a:ea typeface="Inter Bold" pitchFamily="34" charset="-122"/>
                  <a:cs typeface="Inter Bold" pitchFamily="34" charset="-120"/>
                </a:rPr>
                <a:t>Una reserva activa por usuario</a:t>
              </a:r>
              <a:endParaRPr lang="en-US" sz="1350" dirty="0"/>
            </a:p>
          </p:txBody>
        </p:sp>
        <p:sp>
          <p:nvSpPr>
            <p:cNvPr id="8" name="Text 6"/>
            <p:cNvSpPr/>
            <p:nvPr/>
          </p:nvSpPr>
          <p:spPr>
            <a:xfrm>
              <a:off x="701062" y="2553593"/>
              <a:ext cx="5182264" cy="595313"/>
            </a:xfrm>
            <a:prstGeom prst="rect">
              <a:avLst/>
            </a:prstGeom>
            <a:noFill/>
            <a:ln/>
          </p:spPr>
          <p:txBody>
            <a:bodyPr wrap="square" lIns="0" tIns="0" rIns="0" bIns="0" rtlCol="0" anchor="t">
              <a:normAutofit/>
            </a:bodyPr>
            <a:lstStyle/>
            <a:p>
              <a:pPr marL="0" indent="0" algn="l">
                <a:lnSpc>
                  <a:spcPct val="117000"/>
                </a:lnSpc>
                <a:buNone/>
              </a:pPr>
              <a:r>
                <a:rPr lang="en-US" sz="1100" dirty="0">
                  <a:solidFill>
                    <a:srgbClr val="FFFFFF"/>
                  </a:solidFill>
                  <a:latin typeface="Inter" pitchFamily="34" charset="0"/>
                  <a:ea typeface="Inter" pitchFamily="34" charset="-122"/>
                  <a:cs typeface="Inter" pitchFamily="34" charset="-120"/>
                </a:rPr>
                <a:t>Para que las pistas se repartan entre todos los socios, un usuario solo puede tener </a:t>
              </a:r>
              <a:r>
                <a:rPr lang="en-US" sz="1100" b="1" dirty="0">
                  <a:solidFill>
                    <a:srgbClr val="FFFFFF"/>
                  </a:solidFill>
                  <a:latin typeface="Inter" pitchFamily="34" charset="0"/>
                  <a:ea typeface="Inter" pitchFamily="34" charset="-122"/>
                  <a:cs typeface="Inter" pitchFamily="34" charset="-120"/>
                </a:rPr>
                <a:t>una reserva confirmada activa</a:t>
              </a:r>
              <a:r>
                <a:rPr lang="en-US" sz="1100" dirty="0">
                  <a:solidFill>
                    <a:srgbClr val="FFFFFF"/>
                  </a:solidFill>
                  <a:latin typeface="Inter" pitchFamily="34" charset="0"/>
                  <a:ea typeface="Inter" pitchFamily="34" charset="-122"/>
                  <a:cs typeface="Inter" pitchFamily="34" charset="-120"/>
                </a:rPr>
                <a:t> a la vez. Los administradores quedan exentos de esta restricción.</a:t>
              </a:r>
              <a:endParaRPr lang="en-US" sz="1100" dirty="0"/>
            </a:p>
          </p:txBody>
        </p:sp>
        <p:pic>
          <p:nvPicPr>
            <p:cNvPr id="9"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013" y="3268464"/>
              <a:ext cx="5201314" cy="847626"/>
            </a:xfrm>
            <a:prstGeom prst="rect">
              <a:avLst/>
            </a:prstGeom>
          </p:spPr>
        </p:pic>
        <p:sp>
          <p:nvSpPr>
            <p:cNvPr id="10" name="Text 7"/>
            <p:cNvSpPr/>
            <p:nvPr/>
          </p:nvSpPr>
          <p:spPr>
            <a:xfrm>
              <a:off x="918941" y="3429198"/>
              <a:ext cx="2560163" cy="221456"/>
            </a:xfrm>
            <a:prstGeom prst="rect">
              <a:avLst/>
            </a:prstGeom>
            <a:noFill/>
            <a:ln/>
          </p:spPr>
          <p:txBody>
            <a:bodyPr wrap="none" lIns="0" tIns="0" rIns="0" bIns="0" rtlCol="0" anchor="t"/>
            <a:lstStyle/>
            <a:p>
              <a:pPr marL="0" indent="0" algn="l">
                <a:lnSpc>
                  <a:spcPct val="104000"/>
                </a:lnSpc>
                <a:buNone/>
              </a:pPr>
              <a:r>
                <a:rPr lang="en-US" sz="1350" b="1" dirty="0">
                  <a:solidFill>
                    <a:srgbClr val="FFFFFF"/>
                  </a:solidFill>
                  <a:latin typeface="Inter Bold" pitchFamily="34" charset="0"/>
                  <a:ea typeface="Inter Bold" pitchFamily="34" charset="-122"/>
                  <a:cs typeface="Inter Bold" pitchFamily="34" charset="-120"/>
                </a:rPr>
                <a:t>Caso 1 · Una reserva activa</a:t>
              </a:r>
              <a:endParaRPr lang="en-US" sz="1350" dirty="0"/>
            </a:p>
          </p:txBody>
        </p:sp>
        <p:sp>
          <p:nvSpPr>
            <p:cNvPr id="11" name="Text 8"/>
            <p:cNvSpPr/>
            <p:nvPr/>
          </p:nvSpPr>
          <p:spPr>
            <a:xfrm>
              <a:off x="918941" y="3756918"/>
              <a:ext cx="4803655" cy="198438"/>
            </a:xfrm>
            <a:prstGeom prst="rect">
              <a:avLst/>
            </a:prstGeom>
            <a:noFill/>
            <a:ln/>
          </p:spPr>
          <p:txBody>
            <a:bodyPr wrap="none" lIns="0" tIns="0" rIns="0" bIns="0" rtlCol="0" anchor="t"/>
            <a:lstStyle/>
            <a:p>
              <a:pPr marL="0" indent="0" algn="l">
                <a:lnSpc>
                  <a:spcPct val="117000"/>
                </a:lnSpc>
                <a:buNone/>
              </a:pPr>
              <a:r>
                <a:rPr lang="en-US" sz="1100" dirty="0">
                  <a:solidFill>
                    <a:srgbClr val="FFFFFF"/>
                  </a:solidFill>
                  <a:latin typeface="Inter" pitchFamily="34" charset="0"/>
                  <a:ea typeface="Inter" pitchFamily="34" charset="-122"/>
                  <a:cs typeface="Inter" pitchFamily="34" charset="-120"/>
                </a:rPr>
                <a:t>Usuario con reserva activa intenta crear otra → </a:t>
              </a:r>
              <a:r>
                <a:rPr lang="en-US" sz="1100" b="1" dirty="0">
                  <a:solidFill>
                    <a:srgbClr val="FFFFFF"/>
                  </a:solidFill>
                  <a:latin typeface="Inter" pitchFamily="34" charset="0"/>
                  <a:ea typeface="Inter" pitchFamily="34" charset="-122"/>
                  <a:cs typeface="Inter" pitchFamily="34" charset="-120"/>
                </a:rPr>
                <a:t>error 409</a:t>
              </a:r>
              <a:r>
                <a:rPr lang="en-US" sz="1100" dirty="0">
                  <a:solidFill>
                    <a:srgbClr val="FFFFFF"/>
                  </a:solidFill>
                  <a:latin typeface="Inter" pitchFamily="34" charset="0"/>
                  <a:ea typeface="Inter" pitchFamily="34" charset="-122"/>
                  <a:cs typeface="Inter" pitchFamily="34" charset="-120"/>
                </a:rPr>
                <a:t>.</a:t>
              </a:r>
              <a:endParaRPr lang="en-US" sz="1100" dirty="0"/>
            </a:p>
          </p:txBody>
        </p:sp>
        <p:pic>
          <p:nvPicPr>
            <p:cNvPr id="12"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013" y="4222353"/>
              <a:ext cx="5201314" cy="847626"/>
            </a:xfrm>
            <a:prstGeom prst="rect">
              <a:avLst/>
            </a:prstGeom>
          </p:spPr>
        </p:pic>
        <p:sp>
          <p:nvSpPr>
            <p:cNvPr id="13" name="Text 9"/>
            <p:cNvSpPr/>
            <p:nvPr/>
          </p:nvSpPr>
          <p:spPr>
            <a:xfrm>
              <a:off x="918941" y="4383088"/>
              <a:ext cx="1772003" cy="221456"/>
            </a:xfrm>
            <a:prstGeom prst="rect">
              <a:avLst/>
            </a:prstGeom>
            <a:noFill/>
            <a:ln/>
          </p:spPr>
          <p:txBody>
            <a:bodyPr wrap="none" lIns="0" tIns="0" rIns="0" bIns="0" rtlCol="0" anchor="t"/>
            <a:lstStyle/>
            <a:p>
              <a:pPr marL="0" indent="0" algn="l">
                <a:lnSpc>
                  <a:spcPct val="104000"/>
                </a:lnSpc>
                <a:buNone/>
              </a:pPr>
              <a:r>
                <a:rPr lang="en-US" sz="1350" b="1" dirty="0">
                  <a:solidFill>
                    <a:srgbClr val="FFFFFF"/>
                  </a:solidFill>
                  <a:latin typeface="Inter Bold" pitchFamily="34" charset="0"/>
                  <a:ea typeface="Inter Bold" pitchFamily="34" charset="-122"/>
                  <a:cs typeface="Inter Bold" pitchFamily="34" charset="-120"/>
                </a:rPr>
                <a:t>Caso 2 · Permitir cuando ya expiró</a:t>
              </a:r>
              <a:endParaRPr lang="en-US" sz="1350" dirty="0"/>
            </a:p>
          </p:txBody>
        </p:sp>
        <p:sp>
          <p:nvSpPr>
            <p:cNvPr id="14" name="Text 10"/>
            <p:cNvSpPr/>
            <p:nvPr/>
          </p:nvSpPr>
          <p:spPr>
            <a:xfrm>
              <a:off x="918941" y="4710807"/>
              <a:ext cx="4803655" cy="198438"/>
            </a:xfrm>
            <a:prstGeom prst="rect">
              <a:avLst/>
            </a:prstGeom>
            <a:noFill/>
            <a:ln/>
          </p:spPr>
          <p:txBody>
            <a:bodyPr wrap="none" lIns="0" tIns="0" rIns="0" bIns="0" rtlCol="0" anchor="t"/>
            <a:lstStyle/>
            <a:p>
              <a:pPr marL="0" indent="0" algn="l">
                <a:lnSpc>
                  <a:spcPct val="117000"/>
                </a:lnSpc>
                <a:buNone/>
              </a:pPr>
              <a:r>
                <a:rPr lang="en-US" sz="1100" dirty="0">
                  <a:solidFill>
                    <a:srgbClr val="FFFFFF"/>
                  </a:solidFill>
                  <a:latin typeface="Inter" pitchFamily="34" charset="0"/>
                  <a:ea typeface="Inter" pitchFamily="34" charset="-122"/>
                  <a:cs typeface="Inter" pitchFamily="34" charset="-120"/>
                </a:rPr>
                <a:t>Su reserva anterior ya ha pasado → se permite crear la nueva.</a:t>
              </a:r>
              <a:endParaRPr lang="en-US" sz="1100" dirty="0"/>
            </a:p>
          </p:txBody>
        </p:sp>
        <p:pic>
          <p:nvPicPr>
            <p:cNvPr id="15"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013" y="5176242"/>
              <a:ext cx="5201314" cy="847626"/>
            </a:xfrm>
            <a:prstGeom prst="rect">
              <a:avLst/>
            </a:prstGeom>
          </p:spPr>
        </p:pic>
        <p:sp>
          <p:nvSpPr>
            <p:cNvPr id="16" name="Text 11"/>
            <p:cNvSpPr/>
            <p:nvPr/>
          </p:nvSpPr>
          <p:spPr>
            <a:xfrm>
              <a:off x="918941" y="5336977"/>
              <a:ext cx="1772003" cy="221456"/>
            </a:xfrm>
            <a:prstGeom prst="rect">
              <a:avLst/>
            </a:prstGeom>
            <a:noFill/>
            <a:ln/>
          </p:spPr>
          <p:txBody>
            <a:bodyPr wrap="none" lIns="0" tIns="0" rIns="0" bIns="0" rtlCol="0" anchor="t"/>
            <a:lstStyle/>
            <a:p>
              <a:pPr marL="0" indent="0" algn="l">
                <a:lnSpc>
                  <a:spcPct val="104000"/>
                </a:lnSpc>
                <a:buNone/>
              </a:pPr>
              <a:r>
                <a:rPr lang="en-US" sz="1350" b="1" dirty="0">
                  <a:solidFill>
                    <a:srgbClr val="FFFFFF"/>
                  </a:solidFill>
                  <a:latin typeface="Inter Bold" pitchFamily="34" charset="0"/>
                  <a:ea typeface="Inter Bold" pitchFamily="34" charset="-122"/>
                  <a:cs typeface="Inter Bold" pitchFamily="34" charset="-120"/>
                </a:rPr>
                <a:t>Caso 3 · Excepción user admin</a:t>
              </a:r>
              <a:endParaRPr lang="en-US" sz="1350" dirty="0"/>
            </a:p>
          </p:txBody>
        </p:sp>
        <p:sp>
          <p:nvSpPr>
            <p:cNvPr id="17" name="Text 12"/>
            <p:cNvSpPr/>
            <p:nvPr/>
          </p:nvSpPr>
          <p:spPr>
            <a:xfrm>
              <a:off x="918941" y="5664696"/>
              <a:ext cx="4803655" cy="198438"/>
            </a:xfrm>
            <a:prstGeom prst="rect">
              <a:avLst/>
            </a:prstGeom>
            <a:noFill/>
            <a:ln/>
          </p:spPr>
          <p:txBody>
            <a:bodyPr wrap="none" lIns="0" tIns="0" rIns="0" bIns="0" rtlCol="0" anchor="t"/>
            <a:lstStyle/>
            <a:p>
              <a:pPr marL="0" indent="0" algn="l">
                <a:lnSpc>
                  <a:spcPct val="117000"/>
                </a:lnSpc>
                <a:buNone/>
              </a:pPr>
              <a:r>
                <a:rPr lang="en-US" sz="1100" dirty="0">
                  <a:solidFill>
                    <a:srgbClr val="FFFFFF"/>
                  </a:solidFill>
                  <a:latin typeface="Inter" pitchFamily="34" charset="0"/>
                  <a:ea typeface="Inter" pitchFamily="34" charset="-122"/>
                  <a:cs typeface="Inter" pitchFamily="34" charset="-120"/>
                </a:rPr>
                <a:t>Si el rol es </a:t>
              </a:r>
              <a:r>
                <a:rPr lang="en-US" sz="1100" b="1" dirty="0">
                  <a:solidFill>
                    <a:srgbClr val="FFFFFF"/>
                  </a:solidFill>
                  <a:latin typeface="Inter" pitchFamily="34" charset="0"/>
                  <a:ea typeface="Inter" pitchFamily="34" charset="-122"/>
                  <a:cs typeface="Inter" pitchFamily="34" charset="-120"/>
                </a:rPr>
                <a:t>ADMINISTRADOR</a:t>
              </a:r>
              <a:r>
                <a:rPr lang="en-US" sz="1100" dirty="0">
                  <a:solidFill>
                    <a:srgbClr val="FFFFFF"/>
                  </a:solidFill>
                  <a:latin typeface="Inter" pitchFamily="34" charset="0"/>
                  <a:ea typeface="Inter" pitchFamily="34" charset="-122"/>
                  <a:cs typeface="Inter" pitchFamily="34" charset="-120"/>
                </a:rPr>
                <a:t> → se permite siempre.</a:t>
              </a:r>
              <a:endParaRPr lang="en-US" sz="1100" dirty="0"/>
            </a:p>
          </p:txBody>
        </p:sp>
      </p:grpSp>
      <p:sp>
        <p:nvSpPr>
          <p:cNvPr id="21" name="ArcDeco">
            <a:extLst>
              <a:ext uri="{FF2B5EF4-FFF2-40B4-BE49-F238E27FC236}">
                <a16:creationId xmlns:a16="http://schemas.microsoft.com/office/drawing/2014/main" id="{DF0BB737-9F88-36EB-92AE-7A6FCF08C2E4}"/>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pic>
        <p:nvPicPr>
          <p:cNvPr id="25" name="Imagen 24">
            <a:extLst>
              <a:ext uri="{FF2B5EF4-FFF2-40B4-BE49-F238E27FC236}">
                <a16:creationId xmlns:a16="http://schemas.microsoft.com/office/drawing/2014/main" id="{056BB350-3EE5-9AD5-418C-7EB86CF240D5}"/>
              </a:ext>
            </a:extLst>
          </p:cNvPr>
          <p:cNvPicPr>
            <a:picLocks noChangeAspect="1"/>
          </p:cNvPicPr>
          <p:nvPr/>
        </p:nvPicPr>
        <p:blipFill>
          <a:blip r:embed="rId5"/>
          <a:stretch>
            <a:fillRect/>
          </a:stretch>
        </p:blipFill>
        <p:spPr>
          <a:xfrm>
            <a:off x="7097200" y="1777964"/>
            <a:ext cx="3541569" cy="4722092"/>
          </a:xfrm>
          <a:prstGeom prst="rect">
            <a:avLst/>
          </a:prstGeom>
          <a:effectLst>
            <a:softEdge rad="254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661475" y="699294"/>
            <a:ext cx="1226319" cy="243681"/>
          </a:xfrm>
          <a:prstGeom prst="roundRect">
            <a:avLst>
              <a:gd name="adj" fmla="val 19547"/>
            </a:avLst>
          </a:prstGeom>
          <a:solidFill>
            <a:srgbClr val="1F7135"/>
          </a:solidFill>
          <a:ln/>
        </p:spPr>
      </p:sp>
      <p:sp>
        <p:nvSpPr>
          <p:cNvPr id="3" name="Text 1"/>
          <p:cNvSpPr/>
          <p:nvPr/>
        </p:nvSpPr>
        <p:spPr>
          <a:xfrm>
            <a:off x="746503" y="741759"/>
            <a:ext cx="1362735" cy="158750"/>
          </a:xfrm>
          <a:prstGeom prst="rect">
            <a:avLst/>
          </a:prstGeom>
          <a:noFill/>
          <a:ln/>
        </p:spPr>
        <p:txBody>
          <a:bodyPr wrap="none" lIns="0" tIns="0" rIns="0" bIns="0" rtlCol="0" anchor="t"/>
          <a:lstStyle/>
          <a:p>
            <a:pPr marL="0" indent="0" algn="l">
              <a:lnSpc>
                <a:spcPct val="117000"/>
              </a:lnSpc>
              <a:buNone/>
            </a:pPr>
            <a:r>
              <a:rPr lang="en-US" sz="1150" dirty="0">
                <a:solidFill>
                  <a:srgbClr val="FFFFFF"/>
                </a:solidFill>
                <a:latin typeface="Inter" pitchFamily="34" charset="0"/>
                <a:ea typeface="Inter" pitchFamily="34" charset="-122"/>
                <a:cs typeface="Inter" pitchFamily="34" charset="-120"/>
              </a:rPr>
              <a:t>IMP · PRUEBAS</a:t>
            </a:r>
            <a:endParaRPr lang="en-US" sz="1150" dirty="0"/>
          </a:p>
        </p:txBody>
      </p:sp>
      <p:sp>
        <p:nvSpPr>
          <p:cNvPr id="4" name="Text 2"/>
          <p:cNvSpPr/>
          <p:nvPr/>
        </p:nvSpPr>
        <p:spPr>
          <a:xfrm>
            <a:off x="661475" y="985441"/>
            <a:ext cx="6828560" cy="443012"/>
          </a:xfrm>
          <a:prstGeom prst="rect">
            <a:avLst/>
          </a:prstGeom>
          <a:noFill/>
          <a:ln/>
        </p:spPr>
        <p:txBody>
          <a:bodyPr wrap="none" lIns="0" tIns="0" rIns="0" bIns="0" rtlCol="0" anchor="t"/>
          <a:lstStyle/>
          <a:p>
            <a:pPr marL="0" indent="0" algn="l">
              <a:lnSpc>
                <a:spcPct val="104000"/>
              </a:lnSpc>
              <a:buNone/>
            </a:pPr>
            <a:r>
              <a:rPr lang="en-US" sz="2750" b="1" dirty="0">
                <a:solidFill>
                  <a:srgbClr val="C6FF00"/>
                </a:solidFill>
                <a:latin typeface="Inter Bold" pitchFamily="34" charset="0"/>
                <a:ea typeface="Inter Bold" pitchFamily="34" charset="-122"/>
                <a:cs typeface="Inter Bold" pitchFamily="34" charset="-120"/>
              </a:rPr>
              <a:t>30 pruebas unitarias, 100% de éxito</a:t>
            </a:r>
            <a:endParaRPr lang="en-US" sz="2750" dirty="0">
              <a:solidFill>
                <a:srgbClr val="C6FF00"/>
              </a:solidFill>
            </a:endParaRPr>
          </a:p>
        </p:txBody>
      </p:sp>
      <p:sp>
        <p:nvSpPr>
          <p:cNvPr id="5" name="Text 3"/>
          <p:cNvSpPr/>
          <p:nvPr/>
        </p:nvSpPr>
        <p:spPr>
          <a:xfrm>
            <a:off x="661475" y="1513954"/>
            <a:ext cx="10868745" cy="396875"/>
          </a:xfrm>
          <a:prstGeom prst="rect">
            <a:avLst/>
          </a:prstGeom>
          <a:noFill/>
          <a:ln/>
        </p:spPr>
        <p:txBody>
          <a:bodyPr wrap="square" lIns="0" tIns="0" rIns="0" bIns="0" rtlCol="0" anchor="t">
            <a:normAutofit/>
          </a:bodyPr>
          <a:lstStyle/>
          <a:p>
            <a:pPr marL="0" indent="0" algn="l">
              <a:lnSpc>
                <a:spcPct val="117000"/>
              </a:lnSpc>
              <a:buNone/>
            </a:pPr>
            <a:r>
              <a:rPr lang="en-US" sz="1100" dirty="0">
                <a:solidFill>
                  <a:srgbClr val="E5E0DF"/>
                </a:solidFill>
                <a:latin typeface="Inter" pitchFamily="34" charset="0"/>
                <a:ea typeface="Inter" pitchFamily="34" charset="-122"/>
                <a:cs typeface="Inter" pitchFamily="34" charset="-120"/>
              </a:rPr>
              <a:t>Las pruebas unitarias han sido escritas desde el primer día del proyecto, siguiendo una disciplina de desarrollo guiado por tests. El resultado es un conjunto de 30 pruebas que cubren la lógica de negocio crítica del sistema, con una tasa de éxito del 100% y un tiempo total de ejecución de apenas </a:t>
            </a:r>
            <a:r>
              <a:rPr lang="en-US" sz="1100" dirty="0">
                <a:solidFill>
                  <a:srgbClr val="C6FF00"/>
                </a:solidFill>
                <a:latin typeface="Inter" pitchFamily="34" charset="0"/>
                <a:ea typeface="Inter" pitchFamily="34" charset="-122"/>
                <a:cs typeface="Inter" pitchFamily="34" charset="-120"/>
              </a:rPr>
              <a:t>2</a:t>
            </a:r>
            <a:r>
              <a:rPr lang="en-US" sz="1100" dirty="0">
                <a:solidFill>
                  <a:srgbClr val="E5E0DF"/>
                </a:solidFill>
                <a:latin typeface="Inter" pitchFamily="34" charset="0"/>
                <a:ea typeface="Inter" pitchFamily="34" charset="-122"/>
                <a:cs typeface="Inter" pitchFamily="34" charset="-120"/>
              </a:rPr>
              <a:t> </a:t>
            </a:r>
            <a:r>
              <a:rPr lang="en-US" sz="1100" dirty="0">
                <a:solidFill>
                  <a:srgbClr val="C6FF00"/>
                </a:solidFill>
                <a:latin typeface="Inter" pitchFamily="34" charset="0"/>
                <a:ea typeface="Inter" pitchFamily="34" charset="-122"/>
                <a:cs typeface="Inter" pitchFamily="34" charset="-120"/>
              </a:rPr>
              <a:t>segundos</a:t>
            </a:r>
            <a:r>
              <a:rPr lang="en-US" sz="1100" dirty="0">
                <a:solidFill>
                  <a:srgbClr val="E5E0DF"/>
                </a:solidFill>
                <a:latin typeface="Inter" pitchFamily="34" charset="0"/>
                <a:ea typeface="Inter" pitchFamily="34" charset="-122"/>
                <a:cs typeface="Inter" pitchFamily="34" charset="-120"/>
              </a:rPr>
              <a:t>.</a:t>
            </a:r>
            <a:endParaRPr lang="en-US" sz="1100" dirty="0"/>
          </a:p>
        </p:txBody>
      </p:sp>
      <p:sp>
        <p:nvSpPr>
          <p:cNvPr id="6" name="Text 4"/>
          <p:cNvSpPr/>
          <p:nvPr/>
        </p:nvSpPr>
        <p:spPr>
          <a:xfrm>
            <a:off x="96288" y="2228332"/>
            <a:ext cx="4025899" cy="467816"/>
          </a:xfrm>
          <a:prstGeom prst="rect">
            <a:avLst/>
          </a:prstGeom>
          <a:noFill/>
          <a:ln/>
        </p:spPr>
        <p:txBody>
          <a:bodyPr wrap="none" lIns="0" tIns="0" rIns="0" bIns="0" rtlCol="0" anchor="t"/>
          <a:lstStyle/>
          <a:p>
            <a:pPr marL="0" indent="0" algn="ctr">
              <a:lnSpc>
                <a:spcPct val="83000"/>
              </a:lnSpc>
              <a:buNone/>
            </a:pPr>
            <a:r>
              <a:rPr lang="en-US" sz="3650" b="1" dirty="0">
                <a:solidFill>
                  <a:srgbClr val="C6FF00"/>
                </a:solidFill>
                <a:latin typeface="Inter Bold" pitchFamily="34" charset="0"/>
                <a:ea typeface="Inter Bold" pitchFamily="34" charset="-122"/>
                <a:cs typeface="Inter Bold" pitchFamily="34" charset="-120"/>
              </a:rPr>
              <a:t>30</a:t>
            </a:r>
            <a:endParaRPr lang="en-US" sz="3650" dirty="0">
              <a:solidFill>
                <a:srgbClr val="C6FF00"/>
              </a:solidFill>
            </a:endParaRPr>
          </a:p>
        </p:txBody>
      </p:sp>
      <p:sp>
        <p:nvSpPr>
          <p:cNvPr id="7" name="Text 5"/>
          <p:cNvSpPr/>
          <p:nvPr/>
        </p:nvSpPr>
        <p:spPr>
          <a:xfrm>
            <a:off x="1223187" y="2773592"/>
            <a:ext cx="1772003" cy="221456"/>
          </a:xfrm>
          <a:prstGeom prst="rect">
            <a:avLst/>
          </a:prstGeom>
          <a:noFill/>
          <a:ln/>
        </p:spPr>
        <p:txBody>
          <a:bodyPr wrap="none" lIns="0" tIns="0" rIns="0" bIns="0" rtlCol="0" anchor="t"/>
          <a:lstStyle/>
          <a:p>
            <a:pPr marL="0" indent="0" algn="ctr">
              <a:lnSpc>
                <a:spcPct val="104000"/>
              </a:lnSpc>
              <a:buNone/>
            </a:pPr>
            <a:r>
              <a:rPr lang="en-US" sz="1350" b="1" dirty="0">
                <a:solidFill>
                  <a:srgbClr val="E5E0DF"/>
                </a:solidFill>
                <a:latin typeface="Inter Bold" pitchFamily="34" charset="0"/>
                <a:ea typeface="Inter Bold" pitchFamily="34" charset="-122"/>
                <a:cs typeface="Inter Bold" pitchFamily="34" charset="-120"/>
              </a:rPr>
              <a:t>Pruebas totales</a:t>
            </a:r>
            <a:endParaRPr lang="en-US" sz="1350" dirty="0"/>
          </a:p>
        </p:txBody>
      </p:sp>
      <p:sp>
        <p:nvSpPr>
          <p:cNvPr id="8" name="Text 6"/>
          <p:cNvSpPr/>
          <p:nvPr/>
        </p:nvSpPr>
        <p:spPr>
          <a:xfrm>
            <a:off x="-574711" y="3058747"/>
            <a:ext cx="5367898" cy="198438"/>
          </a:xfrm>
          <a:prstGeom prst="rect">
            <a:avLst/>
          </a:prstGeom>
          <a:noFill/>
          <a:ln/>
        </p:spPr>
        <p:txBody>
          <a:bodyPr wrap="none" lIns="0" tIns="0" rIns="0" bIns="0" rtlCol="0" anchor="t"/>
          <a:lstStyle/>
          <a:p>
            <a:pPr marL="0" indent="0" algn="ctr">
              <a:lnSpc>
                <a:spcPct val="117000"/>
              </a:lnSpc>
              <a:buNone/>
            </a:pPr>
            <a:r>
              <a:rPr lang="en-US" sz="1100" dirty="0">
                <a:solidFill>
                  <a:srgbClr val="E5E0DF"/>
                </a:solidFill>
                <a:latin typeface="Inter" pitchFamily="34" charset="0"/>
                <a:ea typeface="Inter" pitchFamily="34" charset="-122"/>
                <a:cs typeface="Inter" pitchFamily="34" charset="-120"/>
              </a:rPr>
              <a:t>Cubriendo toda la lógica de negocio crítica</a:t>
            </a:r>
            <a:endParaRPr lang="en-US" sz="1100" dirty="0"/>
          </a:p>
        </p:txBody>
      </p:sp>
      <p:sp>
        <p:nvSpPr>
          <p:cNvPr id="9" name="Text 7"/>
          <p:cNvSpPr/>
          <p:nvPr/>
        </p:nvSpPr>
        <p:spPr>
          <a:xfrm>
            <a:off x="3464037" y="2155261"/>
            <a:ext cx="4025998" cy="467816"/>
          </a:xfrm>
          <a:prstGeom prst="rect">
            <a:avLst/>
          </a:prstGeom>
          <a:noFill/>
          <a:ln/>
        </p:spPr>
        <p:txBody>
          <a:bodyPr wrap="none" lIns="0" tIns="0" rIns="0" bIns="0" rtlCol="0" anchor="t"/>
          <a:lstStyle/>
          <a:p>
            <a:pPr marL="0" indent="0" algn="ctr">
              <a:lnSpc>
                <a:spcPct val="83000"/>
              </a:lnSpc>
              <a:buNone/>
            </a:pPr>
            <a:r>
              <a:rPr lang="en-US" sz="3650" b="1" dirty="0">
                <a:solidFill>
                  <a:srgbClr val="C6FF00"/>
                </a:solidFill>
                <a:latin typeface="Inter Bold" pitchFamily="34" charset="0"/>
                <a:ea typeface="Inter Bold" pitchFamily="34" charset="-122"/>
                <a:cs typeface="Inter Bold" pitchFamily="34" charset="-120"/>
              </a:rPr>
              <a:t>29</a:t>
            </a:r>
            <a:endParaRPr lang="en-US" sz="3650" dirty="0">
              <a:solidFill>
                <a:srgbClr val="C6FF00"/>
              </a:solidFill>
            </a:endParaRPr>
          </a:p>
        </p:txBody>
      </p:sp>
      <p:sp>
        <p:nvSpPr>
          <p:cNvPr id="10" name="Text 8"/>
          <p:cNvSpPr/>
          <p:nvPr/>
        </p:nvSpPr>
        <p:spPr>
          <a:xfrm>
            <a:off x="4591034" y="2773592"/>
            <a:ext cx="1772003" cy="221456"/>
          </a:xfrm>
          <a:prstGeom prst="rect">
            <a:avLst/>
          </a:prstGeom>
          <a:noFill/>
          <a:ln/>
        </p:spPr>
        <p:txBody>
          <a:bodyPr wrap="none" lIns="0" tIns="0" rIns="0" bIns="0" rtlCol="0" anchor="t"/>
          <a:lstStyle/>
          <a:p>
            <a:pPr marL="0" indent="0" algn="ctr">
              <a:lnSpc>
                <a:spcPct val="104000"/>
              </a:lnSpc>
              <a:buNone/>
            </a:pPr>
            <a:r>
              <a:rPr lang="en-US" sz="1350" b="1" dirty="0">
                <a:solidFill>
                  <a:srgbClr val="E5E0DF"/>
                </a:solidFill>
                <a:latin typeface="Inter Bold" pitchFamily="34" charset="0"/>
                <a:ea typeface="Inter Bold" pitchFamily="34" charset="-122"/>
                <a:cs typeface="Inter Bold" pitchFamily="34" charset="-120"/>
              </a:rPr>
              <a:t>Lógica de negocio</a:t>
            </a:r>
            <a:endParaRPr lang="en-US" sz="1350" dirty="0"/>
          </a:p>
        </p:txBody>
      </p:sp>
      <p:sp>
        <p:nvSpPr>
          <p:cNvPr id="11" name="Text 9"/>
          <p:cNvSpPr/>
          <p:nvPr/>
        </p:nvSpPr>
        <p:spPr>
          <a:xfrm>
            <a:off x="2793037" y="3058747"/>
            <a:ext cx="5367997" cy="198438"/>
          </a:xfrm>
          <a:prstGeom prst="rect">
            <a:avLst/>
          </a:prstGeom>
          <a:noFill/>
          <a:ln/>
        </p:spPr>
        <p:txBody>
          <a:bodyPr wrap="none" lIns="0" tIns="0" rIns="0" bIns="0" rtlCol="0" anchor="t"/>
          <a:lstStyle/>
          <a:p>
            <a:pPr marL="0" indent="0" algn="ctr">
              <a:lnSpc>
                <a:spcPct val="117000"/>
              </a:lnSpc>
              <a:buNone/>
            </a:pPr>
            <a:r>
              <a:rPr lang="en-US" sz="1100" dirty="0">
                <a:solidFill>
                  <a:srgbClr val="E5E0DF"/>
                </a:solidFill>
                <a:latin typeface="Inter" pitchFamily="34" charset="0"/>
                <a:ea typeface="Inter" pitchFamily="34" charset="-122"/>
                <a:cs typeface="Inter" pitchFamily="34" charset="-120"/>
              </a:rPr>
              <a:t>Tests específicos de servicios y reglas</a:t>
            </a:r>
            <a:endParaRPr lang="en-US" sz="1100" dirty="0"/>
          </a:p>
        </p:txBody>
      </p:sp>
      <p:sp>
        <p:nvSpPr>
          <p:cNvPr id="12" name="Text 10"/>
          <p:cNvSpPr/>
          <p:nvPr/>
        </p:nvSpPr>
        <p:spPr>
          <a:xfrm>
            <a:off x="96288" y="3540652"/>
            <a:ext cx="4025899" cy="467816"/>
          </a:xfrm>
          <a:prstGeom prst="rect">
            <a:avLst/>
          </a:prstGeom>
          <a:noFill/>
          <a:ln/>
        </p:spPr>
        <p:txBody>
          <a:bodyPr wrap="none" lIns="0" tIns="0" rIns="0" bIns="0" rtlCol="0" anchor="t"/>
          <a:lstStyle/>
          <a:p>
            <a:pPr marL="0" indent="0" algn="ctr">
              <a:lnSpc>
                <a:spcPct val="83000"/>
              </a:lnSpc>
              <a:buNone/>
            </a:pPr>
            <a:r>
              <a:rPr lang="en-US" sz="3650" b="1" dirty="0">
                <a:solidFill>
                  <a:srgbClr val="C6FF00"/>
                </a:solidFill>
                <a:latin typeface="Inter Bold" pitchFamily="34" charset="0"/>
                <a:ea typeface="Inter Bold" pitchFamily="34" charset="-122"/>
                <a:cs typeface="Inter Bold" pitchFamily="34" charset="-120"/>
              </a:rPr>
              <a:t>100%</a:t>
            </a:r>
            <a:endParaRPr lang="en-US" sz="3650" dirty="0">
              <a:solidFill>
                <a:srgbClr val="C6FF00"/>
              </a:solidFill>
            </a:endParaRPr>
          </a:p>
        </p:txBody>
      </p:sp>
      <p:sp>
        <p:nvSpPr>
          <p:cNvPr id="13" name="Text 11"/>
          <p:cNvSpPr/>
          <p:nvPr/>
        </p:nvSpPr>
        <p:spPr>
          <a:xfrm>
            <a:off x="1223187" y="4158983"/>
            <a:ext cx="1772003" cy="221456"/>
          </a:xfrm>
          <a:prstGeom prst="rect">
            <a:avLst/>
          </a:prstGeom>
          <a:noFill/>
          <a:ln/>
        </p:spPr>
        <p:txBody>
          <a:bodyPr wrap="none" lIns="0" tIns="0" rIns="0" bIns="0" rtlCol="0" anchor="t"/>
          <a:lstStyle/>
          <a:p>
            <a:pPr marL="0" indent="0" algn="ctr">
              <a:lnSpc>
                <a:spcPct val="104000"/>
              </a:lnSpc>
              <a:buNone/>
            </a:pPr>
            <a:r>
              <a:rPr lang="en-US" sz="1350" b="1" dirty="0">
                <a:solidFill>
                  <a:srgbClr val="E5E0DF"/>
                </a:solidFill>
                <a:latin typeface="Inter Bold" pitchFamily="34" charset="0"/>
                <a:ea typeface="Inter Bold" pitchFamily="34" charset="-122"/>
                <a:cs typeface="Inter Bold" pitchFamily="34" charset="-120"/>
              </a:rPr>
              <a:t>Tasa de éxito</a:t>
            </a:r>
            <a:endParaRPr lang="en-US" sz="1350" dirty="0"/>
          </a:p>
        </p:txBody>
      </p:sp>
      <p:sp>
        <p:nvSpPr>
          <p:cNvPr id="14" name="Text 12"/>
          <p:cNvSpPr/>
          <p:nvPr/>
        </p:nvSpPr>
        <p:spPr>
          <a:xfrm>
            <a:off x="-574711" y="4444138"/>
            <a:ext cx="5367898" cy="198438"/>
          </a:xfrm>
          <a:prstGeom prst="rect">
            <a:avLst/>
          </a:prstGeom>
          <a:noFill/>
          <a:ln/>
        </p:spPr>
        <p:txBody>
          <a:bodyPr wrap="none" lIns="0" tIns="0" rIns="0" bIns="0" rtlCol="0" anchor="t"/>
          <a:lstStyle/>
          <a:p>
            <a:pPr marL="0" indent="0" algn="ctr">
              <a:lnSpc>
                <a:spcPct val="117000"/>
              </a:lnSpc>
              <a:buNone/>
            </a:pPr>
            <a:r>
              <a:rPr lang="en-US" sz="1100" dirty="0">
                <a:solidFill>
                  <a:srgbClr val="E5E0DF"/>
                </a:solidFill>
                <a:latin typeface="Inter" pitchFamily="34" charset="0"/>
                <a:ea typeface="Inter" pitchFamily="34" charset="-122"/>
                <a:cs typeface="Inter" pitchFamily="34" charset="-120"/>
              </a:rPr>
              <a:t>Todas las pruebas pasan correctamente</a:t>
            </a:r>
            <a:endParaRPr lang="en-US" sz="1100" dirty="0"/>
          </a:p>
        </p:txBody>
      </p:sp>
      <p:sp>
        <p:nvSpPr>
          <p:cNvPr id="15" name="Text 13"/>
          <p:cNvSpPr/>
          <p:nvPr/>
        </p:nvSpPr>
        <p:spPr>
          <a:xfrm>
            <a:off x="3464037" y="3540652"/>
            <a:ext cx="4025998" cy="467816"/>
          </a:xfrm>
          <a:prstGeom prst="rect">
            <a:avLst/>
          </a:prstGeom>
          <a:noFill/>
          <a:ln/>
        </p:spPr>
        <p:txBody>
          <a:bodyPr wrap="none" lIns="0" tIns="0" rIns="0" bIns="0" rtlCol="0" anchor="t"/>
          <a:lstStyle/>
          <a:p>
            <a:pPr marL="0" indent="0" algn="ctr">
              <a:lnSpc>
                <a:spcPct val="83000"/>
              </a:lnSpc>
              <a:buNone/>
            </a:pPr>
            <a:r>
              <a:rPr lang="en-US" sz="3650" b="1" dirty="0">
                <a:solidFill>
                  <a:srgbClr val="C6FF00"/>
                </a:solidFill>
                <a:latin typeface="Inter Bold" pitchFamily="34" charset="0"/>
                <a:ea typeface="Inter Bold" pitchFamily="34" charset="-122"/>
                <a:cs typeface="Inter Bold" pitchFamily="34" charset="-120"/>
              </a:rPr>
              <a:t>1,998</a:t>
            </a:r>
            <a:endParaRPr lang="en-US" sz="3650" dirty="0">
              <a:solidFill>
                <a:srgbClr val="C6FF00"/>
              </a:solidFill>
            </a:endParaRPr>
          </a:p>
        </p:txBody>
      </p:sp>
      <p:sp>
        <p:nvSpPr>
          <p:cNvPr id="16" name="Text 14"/>
          <p:cNvSpPr/>
          <p:nvPr/>
        </p:nvSpPr>
        <p:spPr>
          <a:xfrm>
            <a:off x="4591034" y="4158983"/>
            <a:ext cx="1772003" cy="221456"/>
          </a:xfrm>
          <a:prstGeom prst="rect">
            <a:avLst/>
          </a:prstGeom>
          <a:noFill/>
          <a:ln/>
        </p:spPr>
        <p:txBody>
          <a:bodyPr wrap="none" lIns="0" tIns="0" rIns="0" bIns="0" rtlCol="0" anchor="t"/>
          <a:lstStyle/>
          <a:p>
            <a:pPr marL="0" indent="0" algn="ctr">
              <a:lnSpc>
                <a:spcPct val="104000"/>
              </a:lnSpc>
              <a:buNone/>
            </a:pPr>
            <a:r>
              <a:rPr lang="en-US" sz="1350" b="1" dirty="0">
                <a:solidFill>
                  <a:srgbClr val="E5E0DF"/>
                </a:solidFill>
                <a:latin typeface="Inter Bold" pitchFamily="34" charset="0"/>
                <a:ea typeface="Inter Bold" pitchFamily="34" charset="-122"/>
                <a:cs typeface="Inter Bold" pitchFamily="34" charset="-120"/>
              </a:rPr>
              <a:t>Segundos en total</a:t>
            </a:r>
            <a:endParaRPr lang="en-US" sz="1350" dirty="0"/>
          </a:p>
        </p:txBody>
      </p:sp>
      <p:sp>
        <p:nvSpPr>
          <p:cNvPr id="17" name="Text 15"/>
          <p:cNvSpPr/>
          <p:nvPr/>
        </p:nvSpPr>
        <p:spPr>
          <a:xfrm>
            <a:off x="2793037" y="4444138"/>
            <a:ext cx="5367997" cy="198438"/>
          </a:xfrm>
          <a:prstGeom prst="rect">
            <a:avLst/>
          </a:prstGeom>
          <a:noFill/>
          <a:ln/>
        </p:spPr>
        <p:txBody>
          <a:bodyPr wrap="none" lIns="0" tIns="0" rIns="0" bIns="0" rtlCol="0" anchor="t"/>
          <a:lstStyle/>
          <a:p>
            <a:pPr marL="0" indent="0" algn="ctr">
              <a:lnSpc>
                <a:spcPct val="117000"/>
              </a:lnSpc>
              <a:buNone/>
            </a:pPr>
            <a:r>
              <a:rPr lang="en-US" sz="1100" dirty="0">
                <a:solidFill>
                  <a:srgbClr val="E5E0DF"/>
                </a:solidFill>
                <a:latin typeface="Inter" pitchFamily="34" charset="0"/>
                <a:ea typeface="Inter" pitchFamily="34" charset="-122"/>
                <a:cs typeface="Inter" pitchFamily="34" charset="-120"/>
              </a:rPr>
              <a:t>Tiempo de ejecución completo del suite</a:t>
            </a:r>
            <a:endParaRPr lang="en-US" sz="1100" dirty="0"/>
          </a:p>
        </p:txBody>
      </p:sp>
      <p:sp>
        <p:nvSpPr>
          <p:cNvPr id="18" name="Shape 16"/>
          <p:cNvSpPr/>
          <p:nvPr/>
        </p:nvSpPr>
        <p:spPr>
          <a:xfrm>
            <a:off x="329796" y="4744839"/>
            <a:ext cx="7287245" cy="1487285"/>
          </a:xfrm>
          <a:prstGeom prst="roundRect">
            <a:avLst>
              <a:gd name="adj" fmla="val 7415"/>
            </a:avLst>
          </a:prstGeom>
          <a:solidFill>
            <a:srgbClr val="AEE4BD"/>
          </a:solidFill>
          <a:ln/>
        </p:spPr>
      </p:sp>
      <p:sp>
        <p:nvSpPr>
          <p:cNvPr id="19" name="Text 17"/>
          <p:cNvSpPr/>
          <p:nvPr/>
        </p:nvSpPr>
        <p:spPr>
          <a:xfrm>
            <a:off x="701062" y="4888309"/>
            <a:ext cx="2486260" cy="221456"/>
          </a:xfrm>
          <a:prstGeom prst="rect">
            <a:avLst/>
          </a:prstGeom>
          <a:noFill/>
          <a:ln/>
        </p:spPr>
        <p:txBody>
          <a:bodyPr wrap="none" lIns="0" tIns="0" rIns="0" bIns="0" rtlCol="0" anchor="t"/>
          <a:lstStyle/>
          <a:p>
            <a:pPr marL="0" indent="0" algn="l">
              <a:lnSpc>
                <a:spcPct val="104000"/>
              </a:lnSpc>
              <a:buNone/>
            </a:pPr>
            <a:r>
              <a:rPr lang="en-US" sz="1350" b="1" dirty="0">
                <a:solidFill>
                  <a:srgbClr val="000000"/>
                </a:solidFill>
                <a:latin typeface="Inter Bold" pitchFamily="34" charset="0"/>
                <a:ea typeface="Inter Bold" pitchFamily="34" charset="-122"/>
                <a:cs typeface="Inter Bold" pitchFamily="34" charset="-120"/>
              </a:rPr>
              <a:t>Desglose por servicio</a:t>
            </a:r>
            <a:endParaRPr lang="en-US" sz="1350" dirty="0"/>
          </a:p>
        </p:txBody>
      </p:sp>
      <p:sp>
        <p:nvSpPr>
          <p:cNvPr id="20" name="Text 18"/>
          <p:cNvSpPr/>
          <p:nvPr/>
        </p:nvSpPr>
        <p:spPr>
          <a:xfrm>
            <a:off x="701062" y="5216029"/>
            <a:ext cx="5182264" cy="905371"/>
          </a:xfrm>
          <a:prstGeom prst="rect">
            <a:avLst/>
          </a:prstGeom>
          <a:noFill/>
          <a:ln/>
        </p:spPr>
        <p:txBody>
          <a:bodyPr wrap="square" lIns="0" tIns="0" rIns="0" bIns="0" rtlCol="0" anchor="t">
            <a:normAutofit/>
          </a:bodyPr>
          <a:lstStyle/>
          <a:p>
            <a:pPr marL="342900" indent="-342900" algn="l">
              <a:lnSpc>
                <a:spcPct val="117000"/>
              </a:lnSpc>
              <a:buSzPct val="100000"/>
              <a:buChar char="•"/>
            </a:pPr>
            <a:r>
              <a:rPr lang="en-US" sz="1100" b="1" dirty="0">
                <a:solidFill>
                  <a:srgbClr val="000000"/>
                </a:solidFill>
                <a:latin typeface="Inter" pitchFamily="34" charset="0"/>
                <a:ea typeface="Inter" pitchFamily="34" charset="-122"/>
                <a:cs typeface="Inter" pitchFamily="34" charset="-120"/>
              </a:rPr>
              <a:t>ReservaServiceTest</a:t>
            </a:r>
            <a:r>
              <a:rPr lang="en-US" sz="1100" dirty="0">
                <a:solidFill>
                  <a:srgbClr val="000000"/>
                </a:solidFill>
                <a:latin typeface="Inter" pitchFamily="34" charset="0"/>
                <a:ea typeface="Inter" pitchFamily="34" charset="-122"/>
                <a:cs typeface="Inter" pitchFamily="34" charset="-120"/>
              </a:rPr>
              <a:t> · 13 pruebas</a:t>
            </a:r>
            <a:endParaRPr lang="en-US" sz="1100" dirty="0"/>
          </a:p>
          <a:p>
            <a:pPr marL="342900" indent="-342900" algn="l">
              <a:lnSpc>
                <a:spcPct val="117000"/>
              </a:lnSpc>
              <a:buSzPct val="100000"/>
              <a:buChar char="•"/>
            </a:pPr>
            <a:r>
              <a:rPr lang="en-US" sz="1100" b="1" dirty="0">
                <a:solidFill>
                  <a:srgbClr val="000000"/>
                </a:solidFill>
                <a:latin typeface="Inter" pitchFamily="34" charset="0"/>
                <a:ea typeface="Inter" pitchFamily="34" charset="-122"/>
                <a:cs typeface="Inter" pitchFamily="34" charset="-120"/>
              </a:rPr>
              <a:t>AuthServiceTest</a:t>
            </a:r>
            <a:r>
              <a:rPr lang="en-US" sz="1100" dirty="0">
                <a:solidFill>
                  <a:srgbClr val="000000"/>
                </a:solidFill>
                <a:latin typeface="Inter" pitchFamily="34" charset="0"/>
                <a:ea typeface="Inter" pitchFamily="34" charset="-122"/>
                <a:cs typeface="Inter" pitchFamily="34" charset="-120"/>
              </a:rPr>
              <a:t> · 9 pruebas</a:t>
            </a:r>
            <a:endParaRPr lang="en-US" sz="1100" dirty="0"/>
          </a:p>
          <a:p>
            <a:pPr marL="342900" indent="-342900" algn="l">
              <a:lnSpc>
                <a:spcPct val="117000"/>
              </a:lnSpc>
              <a:buSzPct val="100000"/>
              <a:buChar char="•"/>
            </a:pPr>
            <a:r>
              <a:rPr lang="en-US" sz="1100" b="1" dirty="0">
                <a:solidFill>
                  <a:srgbClr val="000000"/>
                </a:solidFill>
                <a:latin typeface="Inter" pitchFamily="34" charset="0"/>
                <a:ea typeface="Inter" pitchFamily="34" charset="-122"/>
                <a:cs typeface="Inter" pitchFamily="34" charset="-120"/>
              </a:rPr>
              <a:t>ListaEsperaServiceTest</a:t>
            </a:r>
            <a:r>
              <a:rPr lang="en-US" sz="1100" dirty="0">
                <a:solidFill>
                  <a:srgbClr val="000000"/>
                </a:solidFill>
                <a:latin typeface="Inter" pitchFamily="34" charset="0"/>
                <a:ea typeface="Inter" pitchFamily="34" charset="-122"/>
                <a:cs typeface="Inter" pitchFamily="34" charset="-120"/>
              </a:rPr>
              <a:t> · 7 pruebas</a:t>
            </a:r>
            <a:endParaRPr lang="en-US" sz="1100" dirty="0"/>
          </a:p>
          <a:p>
            <a:pPr marL="342900" indent="-342900" algn="l">
              <a:lnSpc>
                <a:spcPct val="117000"/>
              </a:lnSpc>
              <a:buSzPct val="100000"/>
              <a:buChar char="•"/>
            </a:pPr>
            <a:r>
              <a:rPr lang="en-US" sz="1100" b="1" dirty="0">
                <a:solidFill>
                  <a:srgbClr val="000000"/>
                </a:solidFill>
                <a:latin typeface="Inter" pitchFamily="34" charset="0"/>
                <a:ea typeface="Inter" pitchFamily="34" charset="-122"/>
                <a:cs typeface="Inter" pitchFamily="34" charset="-120"/>
              </a:rPr>
              <a:t>Spring contextLoads()</a:t>
            </a:r>
            <a:r>
              <a:rPr lang="en-US" sz="1100" dirty="0">
                <a:solidFill>
                  <a:srgbClr val="000000"/>
                </a:solidFill>
                <a:latin typeface="Inter" pitchFamily="34" charset="0"/>
                <a:ea typeface="Inter" pitchFamily="34" charset="-122"/>
                <a:cs typeface="Inter" pitchFamily="34" charset="-120"/>
              </a:rPr>
              <a:t> · 1 prueba</a:t>
            </a:r>
            <a:endParaRPr lang="en-US" sz="1100" dirty="0"/>
          </a:p>
        </p:txBody>
      </p:sp>
      <p:sp>
        <p:nvSpPr>
          <p:cNvPr id="21" name="Text 19"/>
          <p:cNvSpPr/>
          <p:nvPr/>
        </p:nvSpPr>
        <p:spPr>
          <a:xfrm>
            <a:off x="3714260" y="4835818"/>
            <a:ext cx="2381587" cy="221456"/>
          </a:xfrm>
          <a:prstGeom prst="rect">
            <a:avLst/>
          </a:prstGeom>
          <a:noFill/>
          <a:ln/>
        </p:spPr>
        <p:txBody>
          <a:bodyPr wrap="none" lIns="0" tIns="0" rIns="0" bIns="0" rtlCol="0" anchor="t"/>
          <a:lstStyle/>
          <a:p>
            <a:pPr marL="0" indent="0" algn="l">
              <a:lnSpc>
                <a:spcPct val="104000"/>
              </a:lnSpc>
              <a:buNone/>
            </a:pPr>
            <a:r>
              <a:rPr lang="en-US" sz="1350" b="1" dirty="0">
                <a:latin typeface="Inter Bold" pitchFamily="34" charset="0"/>
                <a:ea typeface="Inter Bold" pitchFamily="34" charset="-122"/>
                <a:cs typeface="Inter Bold" pitchFamily="34" charset="-120"/>
              </a:rPr>
              <a:t>Cobertura funcional</a:t>
            </a:r>
            <a:endParaRPr lang="en-US" sz="1350" dirty="0"/>
          </a:p>
        </p:txBody>
      </p:sp>
      <p:sp>
        <p:nvSpPr>
          <p:cNvPr id="22" name="Text 20"/>
          <p:cNvSpPr/>
          <p:nvPr/>
        </p:nvSpPr>
        <p:spPr>
          <a:xfrm>
            <a:off x="3677956" y="5105304"/>
            <a:ext cx="5261439" cy="1126819"/>
          </a:xfrm>
          <a:prstGeom prst="rect">
            <a:avLst/>
          </a:prstGeom>
          <a:noFill/>
          <a:ln/>
        </p:spPr>
        <p:txBody>
          <a:bodyPr wrap="square" lIns="0" tIns="0" rIns="0" bIns="0" rtlCol="0" anchor="t">
            <a:normAutofit/>
          </a:bodyPr>
          <a:lstStyle/>
          <a:p>
            <a:pPr marL="0" indent="0" algn="l">
              <a:lnSpc>
                <a:spcPct val="117000"/>
              </a:lnSpc>
              <a:buNone/>
            </a:pPr>
            <a:r>
              <a:rPr lang="en-US" sz="1100" dirty="0">
                <a:latin typeface="Inter" pitchFamily="34" charset="0"/>
                <a:ea typeface="Inter" pitchFamily="34" charset="-122"/>
                <a:cs typeface="Inter" pitchFamily="34" charset="-120"/>
              </a:rPr>
              <a:t>Incluyen:</a:t>
            </a:r>
          </a:p>
          <a:p>
            <a:pPr marL="171450" indent="-171450" algn="l">
              <a:lnSpc>
                <a:spcPct val="117000"/>
              </a:lnSpc>
              <a:buFont typeface="Arial" panose="020B0604020202020204" pitchFamily="34" charset="0"/>
              <a:buChar char="•"/>
            </a:pPr>
            <a:r>
              <a:rPr lang="en-US" sz="1100" dirty="0">
                <a:latin typeface="Inter" pitchFamily="34" charset="0"/>
              </a:rPr>
              <a:t>Autentificación</a:t>
            </a:r>
          </a:p>
          <a:p>
            <a:pPr marL="171450" indent="-171450" algn="l">
              <a:lnSpc>
                <a:spcPct val="117000"/>
              </a:lnSpc>
              <a:buFont typeface="Arial" panose="020B0604020202020204" pitchFamily="34" charset="0"/>
              <a:buChar char="•"/>
            </a:pPr>
            <a:r>
              <a:rPr lang="en-US" sz="1100" dirty="0">
                <a:latin typeface="Inter" pitchFamily="34" charset="0"/>
              </a:rPr>
              <a:t>Reservas</a:t>
            </a:r>
          </a:p>
          <a:p>
            <a:pPr marL="171450" indent="-171450" algn="l">
              <a:lnSpc>
                <a:spcPct val="117000"/>
              </a:lnSpc>
              <a:buFont typeface="Arial" panose="020B0604020202020204" pitchFamily="34" charset="0"/>
              <a:buChar char="•"/>
            </a:pPr>
            <a:r>
              <a:rPr lang="en-US" sz="1100" dirty="0">
                <a:latin typeface="Inter" pitchFamily="34" charset="0"/>
              </a:rPr>
              <a:t>Cancelaciones</a:t>
            </a:r>
          </a:p>
          <a:p>
            <a:pPr marL="171450" indent="-171450" algn="l">
              <a:lnSpc>
                <a:spcPct val="117000"/>
              </a:lnSpc>
              <a:buFont typeface="Arial" panose="020B0604020202020204" pitchFamily="34" charset="0"/>
              <a:buChar char="•"/>
            </a:pPr>
            <a:r>
              <a:rPr lang="en-US" sz="1100" dirty="0">
                <a:latin typeface="Inter" pitchFamily="34" charset="0"/>
              </a:rPr>
              <a:t>Gestión de listas de espera</a:t>
            </a:r>
            <a:endParaRPr lang="en-US" sz="1100" dirty="0"/>
          </a:p>
        </p:txBody>
      </p:sp>
      <p:sp>
        <p:nvSpPr>
          <p:cNvPr id="23" name="ArcDeco">
            <a:extLst>
              <a:ext uri="{FF2B5EF4-FFF2-40B4-BE49-F238E27FC236}">
                <a16:creationId xmlns:a16="http://schemas.microsoft.com/office/drawing/2014/main" id="{4F869570-B2F6-D942-E1F6-67105E8E0F3E}"/>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pic>
        <p:nvPicPr>
          <p:cNvPr id="27" name="Imagen 26">
            <a:extLst>
              <a:ext uri="{FF2B5EF4-FFF2-40B4-BE49-F238E27FC236}">
                <a16:creationId xmlns:a16="http://schemas.microsoft.com/office/drawing/2014/main" id="{583FB8FA-2E8A-2447-8AD8-44DBEE56B4D6}"/>
              </a:ext>
            </a:extLst>
          </p:cNvPr>
          <p:cNvPicPr>
            <a:picLocks noChangeAspect="1"/>
          </p:cNvPicPr>
          <p:nvPr/>
        </p:nvPicPr>
        <p:blipFill>
          <a:blip r:embed="rId3"/>
          <a:stretch>
            <a:fillRect/>
          </a:stretch>
        </p:blipFill>
        <p:spPr>
          <a:xfrm>
            <a:off x="7958881" y="1996330"/>
            <a:ext cx="3663526" cy="4037355"/>
          </a:xfrm>
          <a:prstGeom prst="rect">
            <a:avLst/>
          </a:prstGeom>
          <a:effectLst>
            <a:outerShdw blurRad="50800" dist="38100" dir="2700000" algn="tl" rotWithShape="0">
              <a:schemeClr val="bg1">
                <a:alpha val="40000"/>
              </a:schemeClr>
            </a:outerShdw>
            <a:softEdge rad="50800"/>
          </a:effectLst>
        </p:spPr>
      </p:pic>
      <p:sp>
        <p:nvSpPr>
          <p:cNvPr id="24" name="Text 15">
            <a:extLst>
              <a:ext uri="{FF2B5EF4-FFF2-40B4-BE49-F238E27FC236}">
                <a16:creationId xmlns:a16="http://schemas.microsoft.com/office/drawing/2014/main" id="{60959C5F-335A-D049-FB82-9FAFF31F9DD1}"/>
              </a:ext>
            </a:extLst>
          </p:cNvPr>
          <p:cNvSpPr/>
          <p:nvPr/>
        </p:nvSpPr>
        <p:spPr>
          <a:xfrm>
            <a:off x="8161034" y="6035869"/>
            <a:ext cx="3299709" cy="198438"/>
          </a:xfrm>
          <a:prstGeom prst="rect">
            <a:avLst/>
          </a:prstGeom>
          <a:noFill/>
          <a:ln/>
        </p:spPr>
        <p:txBody>
          <a:bodyPr wrap="none" lIns="0" tIns="0" rIns="0" bIns="0" rtlCol="0" anchor="t"/>
          <a:lstStyle/>
          <a:p>
            <a:pPr marL="0" indent="0" algn="ctr">
              <a:lnSpc>
                <a:spcPct val="117000"/>
              </a:lnSpc>
              <a:buNone/>
            </a:pPr>
            <a:r>
              <a:rPr lang="en-US" sz="1100" i="1" dirty="0">
                <a:solidFill>
                  <a:schemeClr val="bg1">
                    <a:lumMod val="50000"/>
                  </a:schemeClr>
                </a:solidFill>
                <a:latin typeface="Inter" pitchFamily="34" charset="0"/>
                <a:ea typeface="Inter" pitchFamily="34" charset="-122"/>
                <a:cs typeface="Inter" pitchFamily="34" charset="-120"/>
              </a:rPr>
              <a:t>start .\build\reports\tests\test\index.html</a:t>
            </a:r>
            <a:endParaRPr lang="en-US" sz="1100" i="1" dirty="0">
              <a:solidFill>
                <a:schemeClr val="bg1">
                  <a:lumMod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cDeco">
            <a:extLst>
              <a:ext uri="{FF2B5EF4-FFF2-40B4-BE49-F238E27FC236}">
                <a16:creationId xmlns:a16="http://schemas.microsoft.com/office/drawing/2014/main" id="{6BDA7C14-5167-7BD7-072D-BE0E176E7542}"/>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sp>
        <p:nvSpPr>
          <p:cNvPr id="4" name="Shape 0">
            <a:extLst>
              <a:ext uri="{FF2B5EF4-FFF2-40B4-BE49-F238E27FC236}">
                <a16:creationId xmlns:a16="http://schemas.microsoft.com/office/drawing/2014/main" id="{5EDB4528-1EDF-D044-F850-ACCE52030AAC}"/>
              </a:ext>
            </a:extLst>
          </p:cNvPr>
          <p:cNvSpPr/>
          <p:nvPr/>
        </p:nvSpPr>
        <p:spPr>
          <a:xfrm>
            <a:off x="661475" y="714573"/>
            <a:ext cx="1691637" cy="243681"/>
          </a:xfrm>
          <a:prstGeom prst="roundRect">
            <a:avLst>
              <a:gd name="adj" fmla="val 19547"/>
            </a:avLst>
          </a:prstGeom>
          <a:solidFill>
            <a:srgbClr val="1F7135"/>
          </a:solidFill>
          <a:ln/>
        </p:spPr>
      </p:sp>
      <p:sp>
        <p:nvSpPr>
          <p:cNvPr id="5" name="Text 1">
            <a:extLst>
              <a:ext uri="{FF2B5EF4-FFF2-40B4-BE49-F238E27FC236}">
                <a16:creationId xmlns:a16="http://schemas.microsoft.com/office/drawing/2014/main" id="{5881D4E8-67C9-78DA-460C-94A27809D809}"/>
              </a:ext>
            </a:extLst>
          </p:cNvPr>
          <p:cNvSpPr/>
          <p:nvPr/>
        </p:nvSpPr>
        <p:spPr>
          <a:xfrm>
            <a:off x="746503" y="742291"/>
            <a:ext cx="2131165" cy="158750"/>
          </a:xfrm>
          <a:prstGeom prst="rect">
            <a:avLst/>
          </a:prstGeom>
          <a:noFill/>
          <a:ln/>
        </p:spPr>
        <p:txBody>
          <a:bodyPr wrap="none" lIns="0" tIns="0" rIns="0" bIns="0" rtlCol="0" anchor="t"/>
          <a:lstStyle/>
          <a:p>
            <a:pPr marL="0" indent="0" algn="l">
              <a:lnSpc>
                <a:spcPct val="117000"/>
              </a:lnSpc>
              <a:buNone/>
            </a:pPr>
            <a:r>
              <a:rPr lang="en-US" sz="1150" dirty="0">
                <a:solidFill>
                  <a:srgbClr val="FFFFFF"/>
                </a:solidFill>
                <a:latin typeface="Inter" pitchFamily="34" charset="0"/>
                <a:ea typeface="Inter" pitchFamily="34" charset="-122"/>
                <a:cs typeface="Inter" pitchFamily="34" charset="-120"/>
              </a:rPr>
              <a:t>PRO · DESPLIEGUE</a:t>
            </a:r>
            <a:endParaRPr lang="en-US" sz="1150" dirty="0"/>
          </a:p>
        </p:txBody>
      </p:sp>
      <p:pic>
        <p:nvPicPr>
          <p:cNvPr id="67" name="Imagen 66">
            <a:extLst>
              <a:ext uri="{FF2B5EF4-FFF2-40B4-BE49-F238E27FC236}">
                <a16:creationId xmlns:a16="http://schemas.microsoft.com/office/drawing/2014/main" id="{4F1C6350-C1F6-FFDD-F044-8DAA684115F8}"/>
              </a:ext>
            </a:extLst>
          </p:cNvPr>
          <p:cNvPicPr>
            <a:picLocks noChangeAspect="1"/>
          </p:cNvPicPr>
          <p:nvPr/>
        </p:nvPicPr>
        <p:blipFill>
          <a:blip r:embed="rId2"/>
          <a:stretch>
            <a:fillRect/>
          </a:stretch>
        </p:blipFill>
        <p:spPr>
          <a:xfrm>
            <a:off x="132521" y="611420"/>
            <a:ext cx="11926957" cy="6858000"/>
          </a:xfrm>
          <a:prstGeom prst="rect">
            <a:avLst/>
          </a:prstGeom>
        </p:spPr>
      </p:pic>
    </p:spTree>
    <p:extLst>
      <p:ext uri="{BB962C8B-B14F-4D97-AF65-F5344CB8AC3E}">
        <p14:creationId xmlns:p14="http://schemas.microsoft.com/office/powerpoint/2010/main" val="2756804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661475" y="562074"/>
            <a:ext cx="1748786" cy="264815"/>
          </a:xfrm>
          <a:prstGeom prst="roundRect">
            <a:avLst>
              <a:gd name="adj" fmla="val 19186"/>
            </a:avLst>
          </a:prstGeom>
          <a:solidFill>
            <a:srgbClr val="1F7135"/>
          </a:solidFill>
          <a:ln/>
        </p:spPr>
      </p:sp>
      <p:sp>
        <p:nvSpPr>
          <p:cNvPr id="3" name="Text 1"/>
          <p:cNvSpPr/>
          <p:nvPr/>
        </p:nvSpPr>
        <p:spPr>
          <a:xfrm>
            <a:off x="752159" y="607417"/>
            <a:ext cx="2177003" cy="174129"/>
          </a:xfrm>
          <a:prstGeom prst="rect">
            <a:avLst/>
          </a:prstGeom>
          <a:noFill/>
          <a:ln/>
        </p:spPr>
        <p:txBody>
          <a:bodyPr wrap="none" lIns="0" tIns="0" rIns="0" bIns="0" rtlCol="0" anchor="t"/>
          <a:lstStyle/>
          <a:p>
            <a:pPr marL="0" indent="0" algn="l">
              <a:lnSpc>
                <a:spcPct val="120000"/>
              </a:lnSpc>
              <a:buNone/>
            </a:pPr>
            <a:r>
              <a:rPr lang="en-US" sz="1150" dirty="0">
                <a:solidFill>
                  <a:srgbClr val="FFFFFF"/>
                </a:solidFill>
                <a:latin typeface="Inter" pitchFamily="34" charset="0"/>
                <a:ea typeface="Inter" pitchFamily="34" charset="-122"/>
                <a:cs typeface="Inter" pitchFamily="34" charset="-120"/>
              </a:rPr>
              <a:t>PRO · DESPLIEGUE </a:t>
            </a:r>
            <a:endParaRPr lang="en-US" sz="1150" dirty="0"/>
          </a:p>
        </p:txBody>
      </p:sp>
      <p:sp>
        <p:nvSpPr>
          <p:cNvPr id="4" name="Text 2"/>
          <p:cNvSpPr/>
          <p:nvPr/>
        </p:nvSpPr>
        <p:spPr>
          <a:xfrm>
            <a:off x="661475" y="875209"/>
            <a:ext cx="7856043" cy="472480"/>
          </a:xfrm>
          <a:prstGeom prst="rect">
            <a:avLst/>
          </a:prstGeom>
          <a:noFill/>
          <a:ln/>
        </p:spPr>
        <p:txBody>
          <a:bodyPr wrap="none" lIns="0" tIns="0" rIns="0" bIns="0" rtlCol="0" anchor="t"/>
          <a:lstStyle/>
          <a:p>
            <a:pPr marL="0" indent="0" algn="l">
              <a:lnSpc>
                <a:spcPct val="104000"/>
              </a:lnSpc>
              <a:buNone/>
            </a:pPr>
            <a:r>
              <a:rPr lang="en-US" sz="2950" b="1" dirty="0">
                <a:solidFill>
                  <a:srgbClr val="C6FF00"/>
                </a:solidFill>
                <a:latin typeface="Inter Bold" pitchFamily="34" charset="0"/>
                <a:ea typeface="Inter Bold" pitchFamily="34" charset="-122"/>
                <a:cs typeface="Inter Bold" pitchFamily="34" charset="-120"/>
              </a:rPr>
              <a:t>En producción, accesible públicamente</a:t>
            </a:r>
            <a:endParaRPr lang="en-US" sz="2950" dirty="0">
              <a:solidFill>
                <a:srgbClr val="C6FF00"/>
              </a:solidFill>
            </a:endParaRPr>
          </a:p>
        </p:txBody>
      </p:sp>
      <p:sp>
        <p:nvSpPr>
          <p:cNvPr id="5" name="Text 3"/>
          <p:cNvSpPr/>
          <p:nvPr/>
        </p:nvSpPr>
        <p:spPr>
          <a:xfrm>
            <a:off x="661475" y="1352401"/>
            <a:ext cx="10868745" cy="435372"/>
          </a:xfrm>
          <a:prstGeom prst="rect">
            <a:avLst/>
          </a:prstGeom>
          <a:noFill/>
          <a:ln/>
        </p:spPr>
        <p:txBody>
          <a:bodyPr wrap="square" lIns="0" tIns="0" rIns="0" bIns="0" rtlCol="0" anchor="t">
            <a:normAutofit/>
          </a:bodyPr>
          <a:lstStyle/>
          <a:p>
            <a:pPr marL="0" indent="0" algn="l">
              <a:lnSpc>
                <a:spcPct val="120000"/>
              </a:lnSpc>
              <a:buNone/>
            </a:pPr>
            <a:r>
              <a:rPr lang="en-US" sz="1150" dirty="0">
                <a:solidFill>
                  <a:srgbClr val="E5E0DF"/>
                </a:solidFill>
                <a:latin typeface="Inter" pitchFamily="34" charset="0"/>
                <a:ea typeface="Inter" pitchFamily="34" charset="-122"/>
                <a:cs typeface="Inter" pitchFamily="34" charset="-120"/>
              </a:rPr>
              <a:t>PistaGO no es un prototipo local: está desplegado en un VPS real con dominio propio, HTTPS válido y APK firmada disponible para descarga. El proyecto integra además un portfolio público con documentación técnica y el código fuente completo en GitHub.</a:t>
            </a:r>
            <a:endParaRPr lang="en-US" sz="1150" dirty="0"/>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990" y="1860708"/>
            <a:ext cx="302411" cy="302419"/>
          </a:xfrm>
          <a:prstGeom prst="rect">
            <a:avLst/>
          </a:prstGeom>
        </p:spPr>
      </p:pic>
      <p:sp>
        <p:nvSpPr>
          <p:cNvPr id="7" name="Text 4"/>
          <p:cNvSpPr/>
          <p:nvPr/>
        </p:nvSpPr>
        <p:spPr>
          <a:xfrm>
            <a:off x="1100607" y="1912599"/>
            <a:ext cx="2451336" cy="236240"/>
          </a:xfrm>
          <a:prstGeom prst="rect">
            <a:avLst/>
          </a:prstGeom>
          <a:noFill/>
          <a:ln/>
        </p:spPr>
        <p:txBody>
          <a:bodyPr wrap="none" lIns="0" tIns="0" rIns="0" bIns="0" rtlCol="0" anchor="t"/>
          <a:lstStyle/>
          <a:p>
            <a:pPr marL="0" indent="0" algn="l">
              <a:lnSpc>
                <a:spcPct val="104000"/>
              </a:lnSpc>
              <a:buNone/>
            </a:pPr>
            <a:r>
              <a:rPr lang="en-US" sz="1450" b="1" dirty="0">
                <a:solidFill>
                  <a:srgbClr val="C6FF00"/>
                </a:solidFill>
                <a:latin typeface="Inter Bold" pitchFamily="34" charset="0"/>
                <a:ea typeface="Inter Bold" pitchFamily="34" charset="-122"/>
                <a:cs typeface="Inter Bold" pitchFamily="34" charset="-120"/>
              </a:rPr>
              <a:t>VPS Ubuntu · DigitalOcean</a:t>
            </a:r>
            <a:endParaRPr lang="en-US" sz="1450" dirty="0">
              <a:solidFill>
                <a:srgbClr val="C6FF00"/>
              </a:solidFill>
            </a:endParaRPr>
          </a:p>
        </p:txBody>
      </p:sp>
      <p:sp>
        <p:nvSpPr>
          <p:cNvPr id="8" name="Text 5"/>
          <p:cNvSpPr/>
          <p:nvPr/>
        </p:nvSpPr>
        <p:spPr>
          <a:xfrm>
            <a:off x="1100607" y="2221368"/>
            <a:ext cx="4905153" cy="435372"/>
          </a:xfrm>
          <a:prstGeom prst="rect">
            <a:avLst/>
          </a:prstGeom>
          <a:noFill/>
          <a:ln/>
        </p:spPr>
        <p:txBody>
          <a:bodyPr wrap="square" lIns="0" tIns="0" rIns="0" bIns="0" rtlCol="0" anchor="t">
            <a:normAutofit/>
          </a:bodyPr>
          <a:lstStyle/>
          <a:p>
            <a:pPr marL="0" indent="0" algn="l">
              <a:lnSpc>
                <a:spcPct val="120000"/>
              </a:lnSpc>
              <a:buNone/>
            </a:pPr>
            <a:r>
              <a:rPr lang="en-US" sz="1150" dirty="0">
                <a:solidFill>
                  <a:srgbClr val="E5E0DF"/>
                </a:solidFill>
                <a:latin typeface="Inter" pitchFamily="34" charset="0"/>
                <a:ea typeface="Inter" pitchFamily="34" charset="-122"/>
                <a:cs typeface="Inter" pitchFamily="34" charset="-120"/>
              </a:rPr>
              <a:t>GitHub Student Pack · Nginx como proxy inverso · HTTPS con Let's Encrypt renovable automáticamente.</a:t>
            </a:r>
            <a:endParaRPr lang="en-US" sz="1150" dirty="0"/>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71450" y="1865700"/>
            <a:ext cx="302411" cy="302419"/>
          </a:xfrm>
          <a:prstGeom prst="rect">
            <a:avLst/>
          </a:prstGeom>
        </p:spPr>
      </p:pic>
      <p:sp>
        <p:nvSpPr>
          <p:cNvPr id="10" name="Text 6"/>
          <p:cNvSpPr/>
          <p:nvPr/>
        </p:nvSpPr>
        <p:spPr>
          <a:xfrm>
            <a:off x="6554043" y="1917591"/>
            <a:ext cx="2350136" cy="236240"/>
          </a:xfrm>
          <a:prstGeom prst="rect">
            <a:avLst/>
          </a:prstGeom>
          <a:noFill/>
          <a:ln/>
        </p:spPr>
        <p:txBody>
          <a:bodyPr wrap="none" lIns="0" tIns="0" rIns="0" bIns="0" rtlCol="0" anchor="t"/>
          <a:lstStyle/>
          <a:p>
            <a:pPr marL="0" indent="0" algn="l">
              <a:lnSpc>
                <a:spcPct val="104000"/>
              </a:lnSpc>
              <a:buNone/>
            </a:pPr>
            <a:r>
              <a:rPr lang="en-US" sz="1450" b="1" dirty="0">
                <a:solidFill>
                  <a:srgbClr val="C6FF00"/>
                </a:solidFill>
                <a:latin typeface="Inter Bold" pitchFamily="34" charset="0"/>
                <a:ea typeface="Inter Bold" pitchFamily="34" charset="-122"/>
                <a:cs typeface="Inter Bold" pitchFamily="34" charset="-120"/>
              </a:rPr>
              <a:t>APK firmada descargable</a:t>
            </a:r>
            <a:endParaRPr lang="en-US" sz="1450" dirty="0">
              <a:solidFill>
                <a:srgbClr val="C6FF00"/>
              </a:solidFill>
            </a:endParaRPr>
          </a:p>
        </p:txBody>
      </p:sp>
      <p:sp>
        <p:nvSpPr>
          <p:cNvPr id="11" name="Text 7"/>
          <p:cNvSpPr/>
          <p:nvPr/>
        </p:nvSpPr>
        <p:spPr>
          <a:xfrm>
            <a:off x="6522626" y="2170905"/>
            <a:ext cx="4905153" cy="765731"/>
          </a:xfrm>
          <a:prstGeom prst="rect">
            <a:avLst/>
          </a:prstGeom>
          <a:noFill/>
          <a:ln/>
        </p:spPr>
        <p:txBody>
          <a:bodyPr wrap="square" lIns="0" tIns="0" rIns="0" bIns="0" rtlCol="0" anchor="t">
            <a:normAutofit/>
          </a:bodyPr>
          <a:lstStyle/>
          <a:p>
            <a:pPr marL="0" indent="0" algn="l">
              <a:lnSpc>
                <a:spcPct val="120000"/>
              </a:lnSpc>
              <a:buNone/>
            </a:pPr>
            <a:r>
              <a:rPr lang="en-US" sz="1150" dirty="0">
                <a:solidFill>
                  <a:srgbClr val="E5E0DF"/>
                </a:solidFill>
                <a:latin typeface="Inter" pitchFamily="34" charset="0"/>
                <a:ea typeface="Inter" pitchFamily="34" charset="-122"/>
                <a:cs typeface="Inter" pitchFamily="34" charset="-120"/>
              </a:rPr>
              <a:t>Disponible en </a:t>
            </a:r>
            <a:r>
              <a:rPr lang="en-US" sz="1150" b="1" dirty="0">
                <a:solidFill>
                  <a:srgbClr val="E5E0DF"/>
                </a:solidFill>
                <a:latin typeface="Inter" pitchFamily="34" charset="0"/>
                <a:ea typeface="Inter" pitchFamily="34" charset="-122"/>
                <a:cs typeface="Inter" pitchFamily="34" charset="-120"/>
              </a:rPr>
              <a:t>nacimiento.me/pistago</a:t>
            </a:r>
            <a:r>
              <a:rPr lang="en-US" sz="1150" dirty="0">
                <a:solidFill>
                  <a:srgbClr val="E5E0DF"/>
                </a:solidFill>
                <a:latin typeface="Inter" pitchFamily="34" charset="0"/>
                <a:ea typeface="Inter" pitchFamily="34" charset="-122"/>
                <a:cs typeface="Inter" pitchFamily="34" charset="-120"/>
              </a:rPr>
              <a:t> con código QR para instalación directa en Android. </a:t>
            </a:r>
            <a:endParaRPr lang="en-US" sz="1150" dirty="0"/>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635" y="3755172"/>
            <a:ext cx="302411" cy="302419"/>
          </a:xfrm>
          <a:prstGeom prst="rect">
            <a:avLst/>
          </a:prstGeom>
        </p:spPr>
      </p:pic>
      <p:sp>
        <p:nvSpPr>
          <p:cNvPr id="13" name="Text 8"/>
          <p:cNvSpPr/>
          <p:nvPr/>
        </p:nvSpPr>
        <p:spPr>
          <a:xfrm>
            <a:off x="1006252" y="3807064"/>
            <a:ext cx="1978968" cy="236240"/>
          </a:xfrm>
          <a:prstGeom prst="rect">
            <a:avLst/>
          </a:prstGeom>
          <a:noFill/>
          <a:ln/>
        </p:spPr>
        <p:txBody>
          <a:bodyPr wrap="none" lIns="0" tIns="0" rIns="0" bIns="0" rtlCol="0" anchor="t"/>
          <a:lstStyle/>
          <a:p>
            <a:pPr marL="0" indent="0" algn="l">
              <a:lnSpc>
                <a:spcPct val="104000"/>
              </a:lnSpc>
              <a:buNone/>
            </a:pPr>
            <a:r>
              <a:rPr lang="en-US" sz="1450" b="1" dirty="0">
                <a:solidFill>
                  <a:srgbClr val="C6FF00"/>
                </a:solidFill>
                <a:latin typeface="Inter Bold" pitchFamily="34" charset="0"/>
                <a:ea typeface="Inter Bold" pitchFamily="34" charset="-122"/>
                <a:cs typeface="Inter Bold" pitchFamily="34" charset="-120"/>
              </a:rPr>
              <a:t>Portfolio del proyecto</a:t>
            </a:r>
            <a:endParaRPr lang="en-US" sz="1450" dirty="0">
              <a:solidFill>
                <a:srgbClr val="C6FF00"/>
              </a:solidFill>
            </a:endParaRPr>
          </a:p>
        </p:txBody>
      </p:sp>
      <p:sp>
        <p:nvSpPr>
          <p:cNvPr id="14" name="Text 9"/>
          <p:cNvSpPr/>
          <p:nvPr/>
        </p:nvSpPr>
        <p:spPr>
          <a:xfrm>
            <a:off x="1006252" y="4115832"/>
            <a:ext cx="4905153" cy="435372"/>
          </a:xfrm>
          <a:prstGeom prst="rect">
            <a:avLst/>
          </a:prstGeom>
          <a:noFill/>
          <a:ln/>
        </p:spPr>
        <p:txBody>
          <a:bodyPr wrap="square" lIns="0" tIns="0" rIns="0" bIns="0" rtlCol="0" anchor="t">
            <a:normAutofit/>
          </a:bodyPr>
          <a:lstStyle/>
          <a:p>
            <a:pPr marL="0" indent="0" algn="l">
              <a:lnSpc>
                <a:spcPct val="120000"/>
              </a:lnSpc>
              <a:buNone/>
            </a:pPr>
            <a:r>
              <a:rPr lang="en-US" sz="1150" dirty="0">
                <a:solidFill>
                  <a:srgbClr val="E5E0DF"/>
                </a:solidFill>
                <a:latin typeface="Inter" pitchFamily="34" charset="0"/>
                <a:ea typeface="Inter" pitchFamily="34" charset="-122"/>
                <a:cs typeface="Inter" pitchFamily="34" charset="-120"/>
              </a:rPr>
              <a:t>Documentación completa en </a:t>
            </a:r>
            <a:r>
              <a:rPr lang="en-US" sz="1150" b="1" dirty="0">
                <a:solidFill>
                  <a:srgbClr val="E5E0DF"/>
                </a:solidFill>
                <a:latin typeface="Inter" pitchFamily="34" charset="0"/>
                <a:ea typeface="Inter" pitchFamily="34" charset="-122"/>
                <a:cs typeface="Inter" pitchFamily="34" charset="-120"/>
              </a:rPr>
              <a:t>nacimiento.me/proyectos/pistago</a:t>
            </a:r>
            <a:r>
              <a:rPr lang="en-US" sz="1150" dirty="0">
                <a:solidFill>
                  <a:srgbClr val="E5E0DF"/>
                </a:solidFill>
                <a:latin typeface="Inter" pitchFamily="34" charset="0"/>
                <a:ea typeface="Inter" pitchFamily="34" charset="-122"/>
                <a:cs typeface="Inter" pitchFamily="34" charset="-120"/>
              </a:rPr>
              <a:t> con capturas, decisiones técnicas y roadmap.</a:t>
            </a:r>
            <a:endParaRPr lang="en-US" sz="1150" dirty="0"/>
          </a:p>
        </p:txBody>
      </p:sp>
      <p:pic>
        <p:nvPicPr>
          <p:cNvPr id="1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434" y="2757464"/>
            <a:ext cx="302411" cy="302419"/>
          </a:xfrm>
          <a:prstGeom prst="rect">
            <a:avLst/>
          </a:prstGeom>
        </p:spPr>
      </p:pic>
      <p:sp>
        <p:nvSpPr>
          <p:cNvPr id="16" name="Text 10"/>
          <p:cNvSpPr/>
          <p:nvPr/>
        </p:nvSpPr>
        <p:spPr>
          <a:xfrm>
            <a:off x="1095051" y="2809356"/>
            <a:ext cx="1890169" cy="236240"/>
          </a:xfrm>
          <a:prstGeom prst="rect">
            <a:avLst/>
          </a:prstGeom>
          <a:noFill/>
          <a:ln/>
        </p:spPr>
        <p:txBody>
          <a:bodyPr wrap="none" lIns="0" tIns="0" rIns="0" bIns="0" rtlCol="0" anchor="t"/>
          <a:lstStyle/>
          <a:p>
            <a:pPr marL="0" indent="0" algn="l">
              <a:lnSpc>
                <a:spcPct val="104000"/>
              </a:lnSpc>
              <a:buNone/>
            </a:pPr>
            <a:r>
              <a:rPr lang="en-US" sz="1450" b="1" dirty="0">
                <a:solidFill>
                  <a:srgbClr val="C6FF00"/>
                </a:solidFill>
                <a:latin typeface="Inter Bold" pitchFamily="34" charset="0"/>
                <a:ea typeface="Inter Bold" pitchFamily="34" charset="-122"/>
                <a:cs typeface="Inter Bold" pitchFamily="34" charset="-120"/>
              </a:rPr>
              <a:t>Código abierto</a:t>
            </a:r>
            <a:endParaRPr lang="en-US" sz="1450" dirty="0">
              <a:solidFill>
                <a:srgbClr val="C6FF00"/>
              </a:solidFill>
            </a:endParaRPr>
          </a:p>
        </p:txBody>
      </p:sp>
      <p:sp>
        <p:nvSpPr>
          <p:cNvPr id="17" name="Text 11"/>
          <p:cNvSpPr/>
          <p:nvPr/>
        </p:nvSpPr>
        <p:spPr>
          <a:xfrm>
            <a:off x="1095051" y="3118124"/>
            <a:ext cx="4905153" cy="435372"/>
          </a:xfrm>
          <a:prstGeom prst="rect">
            <a:avLst/>
          </a:prstGeom>
          <a:noFill/>
          <a:ln/>
        </p:spPr>
        <p:txBody>
          <a:bodyPr wrap="square" lIns="0" tIns="0" rIns="0" bIns="0" rtlCol="0" anchor="t">
            <a:normAutofit/>
          </a:bodyPr>
          <a:lstStyle/>
          <a:p>
            <a:pPr marL="0" indent="0" algn="l">
              <a:lnSpc>
                <a:spcPct val="120000"/>
              </a:lnSpc>
              <a:buNone/>
            </a:pPr>
            <a:r>
              <a:rPr lang="en-US" sz="1150" dirty="0">
                <a:solidFill>
                  <a:srgbClr val="E5E0DF"/>
                </a:solidFill>
                <a:latin typeface="Inter" pitchFamily="34" charset="0"/>
                <a:ea typeface="Inter" pitchFamily="34" charset="-122"/>
                <a:cs typeface="Inter" pitchFamily="34" charset="-120"/>
              </a:rPr>
              <a:t>Repositorio público en </a:t>
            </a:r>
            <a:r>
              <a:rPr lang="en-US" sz="1150" b="1" dirty="0">
                <a:solidFill>
                  <a:srgbClr val="E5E0DF"/>
                </a:solidFill>
                <a:latin typeface="Inter" pitchFamily="34" charset="0"/>
                <a:ea typeface="Inter" pitchFamily="34" charset="-122"/>
                <a:cs typeface="Inter" pitchFamily="34" charset="-120"/>
              </a:rPr>
              <a:t>github.com/pedroaviless</a:t>
            </a:r>
            <a:r>
              <a:rPr lang="en-US" sz="1150" dirty="0">
                <a:solidFill>
                  <a:srgbClr val="E5E0DF"/>
                </a:solidFill>
                <a:latin typeface="Inter" pitchFamily="34" charset="0"/>
                <a:ea typeface="Inter" pitchFamily="34" charset="-122"/>
                <a:cs typeface="Inter" pitchFamily="34" charset="-120"/>
              </a:rPr>
              <a:t> con historial de commits siguiendo Conventional Commits.</a:t>
            </a:r>
            <a:endParaRPr lang="en-US" sz="1150" dirty="0"/>
          </a:p>
        </p:txBody>
      </p:sp>
      <p:grpSp>
        <p:nvGrpSpPr>
          <p:cNvPr id="25" name="Grupo 24">
            <a:extLst>
              <a:ext uri="{FF2B5EF4-FFF2-40B4-BE49-F238E27FC236}">
                <a16:creationId xmlns:a16="http://schemas.microsoft.com/office/drawing/2014/main" id="{980BA937-746D-9551-DB86-02671422B782}"/>
              </a:ext>
            </a:extLst>
          </p:cNvPr>
          <p:cNvGrpSpPr/>
          <p:nvPr/>
        </p:nvGrpSpPr>
        <p:grpSpPr>
          <a:xfrm>
            <a:off x="552635" y="4260101"/>
            <a:ext cx="10976509" cy="2060910"/>
            <a:chOff x="552635" y="3527487"/>
            <a:chExt cx="10976509" cy="2060910"/>
          </a:xfrm>
        </p:grpSpPr>
        <p:sp>
          <p:nvSpPr>
            <p:cNvPr id="18" name="Shape 12"/>
            <p:cNvSpPr/>
            <p:nvPr/>
          </p:nvSpPr>
          <p:spPr>
            <a:xfrm>
              <a:off x="552635" y="4070449"/>
              <a:ext cx="5467610" cy="1517948"/>
            </a:xfrm>
            <a:prstGeom prst="roundRect">
              <a:avLst>
                <a:gd name="adj" fmla="val 7173"/>
              </a:avLst>
            </a:prstGeom>
            <a:solidFill>
              <a:srgbClr val="AEE4BD"/>
            </a:solidFill>
            <a:ln/>
          </p:spPr>
        </p:sp>
        <p:sp>
          <p:nvSpPr>
            <p:cNvPr id="19" name="Text 13"/>
            <p:cNvSpPr/>
            <p:nvPr/>
          </p:nvSpPr>
          <p:spPr>
            <a:xfrm>
              <a:off x="703840" y="4191397"/>
              <a:ext cx="2499754" cy="236240"/>
            </a:xfrm>
            <a:prstGeom prst="rect">
              <a:avLst/>
            </a:prstGeom>
            <a:noFill/>
            <a:ln/>
          </p:spPr>
          <p:txBody>
            <a:bodyPr wrap="none" lIns="0" tIns="0" rIns="0" bIns="0" rtlCol="0" anchor="t"/>
            <a:lstStyle/>
            <a:p>
              <a:pPr marL="0" indent="0" algn="l">
                <a:lnSpc>
                  <a:spcPct val="104000"/>
                </a:lnSpc>
                <a:buNone/>
              </a:pPr>
              <a:r>
                <a:rPr lang="en-US" sz="1450" b="1" dirty="0">
                  <a:solidFill>
                    <a:srgbClr val="000000"/>
                  </a:solidFill>
                  <a:latin typeface="Inter Bold" pitchFamily="34" charset="0"/>
                  <a:ea typeface="Inter Bold" pitchFamily="34" charset="-122"/>
                  <a:cs typeface="Inter Bold" pitchFamily="34" charset="-120"/>
                </a:rPr>
                <a:t>Lo aprendido</a:t>
              </a:r>
              <a:endParaRPr lang="en-US" sz="1450" dirty="0"/>
            </a:p>
          </p:txBody>
        </p:sp>
        <p:sp>
          <p:nvSpPr>
            <p:cNvPr id="20" name="Text 14"/>
            <p:cNvSpPr/>
            <p:nvPr/>
          </p:nvSpPr>
          <p:spPr>
            <a:xfrm>
              <a:off x="703840" y="4548584"/>
              <a:ext cx="5165199" cy="997545"/>
            </a:xfrm>
            <a:prstGeom prst="rect">
              <a:avLst/>
            </a:prstGeom>
            <a:noFill/>
            <a:ln/>
          </p:spPr>
          <p:txBody>
            <a:bodyPr wrap="square" lIns="0" tIns="0" rIns="0" bIns="0" rtlCol="0" anchor="t">
              <a:normAutofit/>
            </a:bodyPr>
            <a:lstStyle/>
            <a:p>
              <a:pPr marL="342900" indent="-342900" algn="l">
                <a:lnSpc>
                  <a:spcPct val="120000"/>
                </a:lnSpc>
                <a:buSzPct val="100000"/>
                <a:buChar char="•"/>
              </a:pPr>
              <a:r>
                <a:rPr lang="en-US" sz="1150" dirty="0">
                  <a:solidFill>
                    <a:srgbClr val="000000"/>
                  </a:solidFill>
                  <a:latin typeface="Inter" pitchFamily="34" charset="0"/>
                  <a:ea typeface="Inter" pitchFamily="34" charset="-122"/>
                  <a:cs typeface="Inter" pitchFamily="34" charset="-120"/>
                </a:rPr>
                <a:t>Arquitectura de un sistema completo en producción</a:t>
              </a:r>
              <a:endParaRPr lang="en-US" sz="1150" dirty="0"/>
            </a:p>
            <a:p>
              <a:pPr marL="342900" indent="-342900" algn="l">
                <a:lnSpc>
                  <a:spcPct val="120000"/>
                </a:lnSpc>
                <a:buSzPct val="100000"/>
                <a:buChar char="•"/>
              </a:pPr>
              <a:r>
                <a:rPr lang="en-US" sz="1150" dirty="0">
                  <a:solidFill>
                    <a:srgbClr val="000000"/>
                  </a:solidFill>
                  <a:latin typeface="Inter" pitchFamily="34" charset="0"/>
                  <a:ea typeface="Inter" pitchFamily="34" charset="-122"/>
                  <a:cs typeface="Inter" pitchFamily="34" charset="-120"/>
                </a:rPr>
                <a:t>DevOps básico: VPS, HTTPS, dominios propios</a:t>
              </a:r>
              <a:endParaRPr lang="en-US" sz="1150" dirty="0"/>
            </a:p>
            <a:p>
              <a:pPr marL="342900" indent="-342900" algn="l">
                <a:lnSpc>
                  <a:spcPct val="120000"/>
                </a:lnSpc>
                <a:buSzPct val="100000"/>
                <a:buChar char="•"/>
              </a:pPr>
              <a:r>
                <a:rPr lang="en-US" sz="1150" dirty="0">
                  <a:solidFill>
                    <a:srgbClr val="000000"/>
                  </a:solidFill>
                  <a:latin typeface="Inter" pitchFamily="34" charset="0"/>
                  <a:ea typeface="Inter" pitchFamily="34" charset="-122"/>
                  <a:cs typeface="Inter" pitchFamily="34" charset="-120"/>
                </a:rPr>
                <a:t>Disciplina técnica: tests, commits, documentación</a:t>
              </a:r>
              <a:endParaRPr lang="en-US" sz="1150" dirty="0"/>
            </a:p>
            <a:p>
              <a:pPr marL="342900" indent="-342900" algn="l">
                <a:lnSpc>
                  <a:spcPct val="120000"/>
                </a:lnSpc>
                <a:buSzPct val="100000"/>
                <a:buChar char="•"/>
              </a:pPr>
              <a:r>
                <a:rPr lang="en-US" sz="1150" dirty="0">
                  <a:solidFill>
                    <a:srgbClr val="000000"/>
                  </a:solidFill>
                  <a:latin typeface="Inter" pitchFamily="34" charset="0"/>
                  <a:ea typeface="Inter" pitchFamily="34" charset="-122"/>
                  <a:cs typeface="Inter" pitchFamily="34" charset="-120"/>
                </a:rPr>
                <a:t>Integración de todos los módulos del ciclo formativo</a:t>
              </a:r>
              <a:endParaRPr lang="en-US" sz="1150" dirty="0"/>
            </a:p>
          </p:txBody>
        </p:sp>
        <p:sp>
          <p:nvSpPr>
            <p:cNvPr id="21" name="Text 15"/>
            <p:cNvSpPr/>
            <p:nvPr/>
          </p:nvSpPr>
          <p:spPr>
            <a:xfrm>
              <a:off x="6316065" y="3527487"/>
              <a:ext cx="2499754" cy="236240"/>
            </a:xfrm>
            <a:prstGeom prst="rect">
              <a:avLst/>
            </a:prstGeom>
            <a:noFill/>
            <a:ln/>
          </p:spPr>
          <p:txBody>
            <a:bodyPr wrap="none" lIns="0" tIns="0" rIns="0" bIns="0" rtlCol="0" anchor="t"/>
            <a:lstStyle/>
            <a:p>
              <a:pPr marL="0" indent="0" algn="l">
                <a:lnSpc>
                  <a:spcPct val="104000"/>
                </a:lnSpc>
                <a:buNone/>
              </a:pPr>
              <a:r>
                <a:rPr lang="en-US" sz="1450" b="1" dirty="0">
                  <a:solidFill>
                    <a:srgbClr val="C6FF00"/>
                  </a:solidFill>
                  <a:latin typeface="Inter Bold" pitchFamily="34" charset="0"/>
                  <a:ea typeface="Inter Bold" pitchFamily="34" charset="-122"/>
                  <a:cs typeface="Inter Bold" pitchFamily="34" charset="-120"/>
                </a:rPr>
                <a:t>Trabajo futuro</a:t>
              </a:r>
              <a:endParaRPr lang="en-US" sz="1450" dirty="0">
                <a:solidFill>
                  <a:srgbClr val="C6FF00"/>
                </a:solidFill>
              </a:endParaRPr>
            </a:p>
          </p:txBody>
        </p:sp>
        <p:sp>
          <p:nvSpPr>
            <p:cNvPr id="22" name="Text 16"/>
            <p:cNvSpPr/>
            <p:nvPr/>
          </p:nvSpPr>
          <p:spPr>
            <a:xfrm>
              <a:off x="6279214" y="3845699"/>
              <a:ext cx="5249930" cy="1742697"/>
            </a:xfrm>
            <a:prstGeom prst="rect">
              <a:avLst/>
            </a:prstGeom>
            <a:noFill/>
            <a:ln/>
          </p:spPr>
          <p:txBody>
            <a:bodyPr wrap="square" lIns="0" tIns="0" rIns="0" bIns="0" rtlCol="0" anchor="t">
              <a:normAutofit/>
            </a:bodyPr>
            <a:lstStyle/>
            <a:p>
              <a:pPr marL="342900" indent="-342900" algn="l">
                <a:lnSpc>
                  <a:spcPct val="120000"/>
                </a:lnSpc>
                <a:buSzPct val="100000"/>
                <a:buChar char="•"/>
              </a:pPr>
              <a:r>
                <a:rPr lang="en-US" sz="1150" dirty="0">
                  <a:solidFill>
                    <a:srgbClr val="E5E0DF"/>
                  </a:solidFill>
                  <a:latin typeface="Inter" pitchFamily="34" charset="0"/>
                  <a:ea typeface="Inter" pitchFamily="34" charset="-122"/>
                  <a:cs typeface="Inter" pitchFamily="34" charset="-120"/>
                </a:rPr>
                <a:t>Caché local offline con Roo</a:t>
              </a:r>
              <a:r>
                <a:rPr lang="en-US" sz="1150" dirty="0">
                  <a:solidFill>
                    <a:schemeClr val="bg1"/>
                  </a:solidFill>
                  <a:latin typeface="Inter" pitchFamily="34" charset="0"/>
                  <a:ea typeface="Inter" pitchFamily="34" charset="-122"/>
                  <a:cs typeface="Inter" pitchFamily="34" charset="-120"/>
                </a:rPr>
                <a:t>m, guardar datos estructurados en SQL</a:t>
              </a:r>
              <a:endParaRPr lang="en-US" sz="1150" dirty="0"/>
            </a:p>
            <a:p>
              <a:pPr marL="342900" indent="-342900" algn="l">
                <a:lnSpc>
                  <a:spcPct val="120000"/>
                </a:lnSpc>
                <a:buSzPct val="100000"/>
                <a:buChar char="•"/>
              </a:pPr>
              <a:r>
                <a:rPr lang="en-US" sz="1150" dirty="0">
                  <a:solidFill>
                    <a:srgbClr val="E5E0DF"/>
                  </a:solidFill>
                  <a:latin typeface="Inter" pitchFamily="34" charset="0"/>
                  <a:ea typeface="Inter" pitchFamily="34" charset="-122"/>
                  <a:cs typeface="Inter" pitchFamily="34" charset="-120"/>
                </a:rPr>
                <a:t>Recordatorios push previos al Partido</a:t>
              </a:r>
            </a:p>
            <a:p>
              <a:pPr marL="342900" indent="-342900" algn="l">
                <a:lnSpc>
                  <a:spcPct val="120000"/>
                </a:lnSpc>
                <a:buSzPct val="100000"/>
                <a:buChar char="•"/>
              </a:pPr>
              <a:r>
                <a:rPr lang="en-US" sz="1150" dirty="0">
                  <a:solidFill>
                    <a:srgbClr val="E5E0DF"/>
                  </a:solidFill>
                  <a:latin typeface="Inter" pitchFamily="34" charset="0"/>
                  <a:ea typeface="Inter" pitchFamily="34" charset="-122"/>
                  <a:cs typeface="Inter" pitchFamily="34" charset="-120"/>
                </a:rPr>
                <a:t>Bloqueos por franja horaria y configuración dinámica desde BD</a:t>
              </a:r>
            </a:p>
            <a:p>
              <a:pPr marL="342900" indent="-342900" algn="l">
                <a:lnSpc>
                  <a:spcPct val="120000"/>
                </a:lnSpc>
                <a:buSzPct val="100000"/>
                <a:buChar char="•"/>
              </a:pPr>
              <a:r>
                <a:rPr lang="en-US" sz="1150" dirty="0">
                  <a:solidFill>
                    <a:srgbClr val="E5E0DF"/>
                  </a:solidFill>
                  <a:latin typeface="Inter" pitchFamily="34" charset="0"/>
                  <a:ea typeface="Inter" pitchFamily="34" charset="-122"/>
                  <a:cs typeface="Inter" pitchFamily="34" charset="-120"/>
                </a:rPr>
                <a:t>Automatización de la transición a reserva </a:t>
              </a:r>
              <a:r>
                <a:rPr lang="es-ES" sz="1200" dirty="0">
                  <a:solidFill>
                    <a:schemeClr val="bg1"/>
                  </a:solidFill>
                  <a:latin typeface="Inter" panose="020B0604020202020204" charset="0"/>
                </a:rPr>
                <a:t>EXPIRADA con scheduler periódico,</a:t>
              </a:r>
            </a:p>
            <a:p>
              <a:pPr marL="342900" indent="-342900" algn="l">
                <a:lnSpc>
                  <a:spcPct val="120000"/>
                </a:lnSpc>
                <a:buSzPct val="100000"/>
                <a:buChar char="•"/>
              </a:pPr>
              <a:r>
                <a:rPr lang="es-ES" sz="1200" dirty="0">
                  <a:solidFill>
                    <a:schemeClr val="bg1"/>
                  </a:solidFill>
                  <a:latin typeface="Inter" panose="020B0604020202020204" charset="0"/>
                  <a:ea typeface="Inter" pitchFamily="34" charset="-122"/>
                  <a:cs typeface="Inter" pitchFamily="34" charset="-120"/>
                </a:rPr>
                <a:t>Integración y despliegue continuos (CI/CD) con GitHub Actions: ejecutar la suite de test en cada push y publicar el JAR al VPS automáticamente  al fusionar a </a:t>
              </a:r>
              <a:r>
                <a:rPr lang="es-ES" sz="1200" dirty="0" err="1">
                  <a:solidFill>
                    <a:schemeClr val="bg1"/>
                  </a:solidFill>
                  <a:latin typeface="Inter" panose="020B0604020202020204" charset="0"/>
                  <a:ea typeface="Inter" pitchFamily="34" charset="-122"/>
                  <a:cs typeface="Inter" pitchFamily="34" charset="-120"/>
                </a:rPr>
                <a:t>main</a:t>
              </a:r>
              <a:r>
                <a:rPr lang="es-ES" sz="1200" dirty="0">
                  <a:solidFill>
                    <a:schemeClr val="bg1"/>
                  </a:solidFill>
                  <a:latin typeface="Inter" panose="020B0604020202020204" charset="0"/>
                  <a:ea typeface="Inter" pitchFamily="34" charset="-122"/>
                  <a:cs typeface="Inter" pitchFamily="34" charset="-120"/>
                </a:rPr>
                <a:t>.</a:t>
              </a:r>
              <a:endParaRPr lang="en-US" sz="1150" dirty="0">
                <a:solidFill>
                  <a:schemeClr val="bg1"/>
                </a:solidFill>
                <a:latin typeface="Inter" panose="020B0604020202020204" charset="0"/>
                <a:ea typeface="Inter" pitchFamily="34" charset="-122"/>
                <a:cs typeface="Inter" pitchFamily="34" charset="-120"/>
              </a:endParaRPr>
            </a:p>
          </p:txBody>
        </p:sp>
      </p:grpSp>
      <p:sp>
        <p:nvSpPr>
          <p:cNvPr id="23" name="Text 17"/>
          <p:cNvSpPr/>
          <p:nvPr/>
        </p:nvSpPr>
        <p:spPr>
          <a:xfrm>
            <a:off x="646990" y="6441958"/>
            <a:ext cx="10641937" cy="404019"/>
          </a:xfrm>
          <a:prstGeom prst="rect">
            <a:avLst/>
          </a:prstGeom>
          <a:noFill/>
          <a:ln/>
        </p:spPr>
        <p:txBody>
          <a:bodyPr wrap="square" lIns="0" tIns="0" rIns="0" bIns="0" rtlCol="0" anchor="t">
            <a:normAutofit/>
          </a:bodyPr>
          <a:lstStyle/>
          <a:p>
            <a:pPr marL="0" indent="0" algn="l">
              <a:lnSpc>
                <a:spcPct val="120000"/>
              </a:lnSpc>
              <a:buNone/>
            </a:pPr>
            <a:r>
              <a:rPr lang="en-US" sz="1150" dirty="0">
                <a:solidFill>
                  <a:srgbClr val="E5E0DF"/>
                </a:solidFill>
                <a:latin typeface="Inter" pitchFamily="34" charset="0"/>
                <a:ea typeface="Inter" pitchFamily="34" charset="-122"/>
                <a:cs typeface="Inter" pitchFamily="34" charset="-120"/>
              </a:rPr>
              <a:t>Probar la app: </a:t>
            </a:r>
            <a:r>
              <a:rPr lang="en-US" sz="1150" b="1" dirty="0">
                <a:solidFill>
                  <a:srgbClr val="E5E0DF"/>
                </a:solidFill>
                <a:latin typeface="Inter" pitchFamily="34" charset="0"/>
                <a:ea typeface="Inter" pitchFamily="34" charset="-122"/>
                <a:cs typeface="Inter" pitchFamily="34" charset="-120"/>
              </a:rPr>
              <a:t>nacimiento.me/pistago</a:t>
            </a:r>
            <a:r>
              <a:rPr lang="en-US" sz="1150" dirty="0">
                <a:solidFill>
                  <a:srgbClr val="E5E0DF"/>
                </a:solidFill>
                <a:latin typeface="Inter" pitchFamily="34" charset="0"/>
                <a:ea typeface="Inter" pitchFamily="34" charset="-122"/>
                <a:cs typeface="Inter" pitchFamily="34" charset="-120"/>
              </a:rPr>
              <a:t> · Portfolio: </a:t>
            </a:r>
            <a:r>
              <a:rPr lang="en-US" sz="1150" b="1" dirty="0">
                <a:solidFill>
                  <a:srgbClr val="E5E0DF"/>
                </a:solidFill>
                <a:latin typeface="Inter" pitchFamily="34" charset="0"/>
                <a:ea typeface="Inter" pitchFamily="34" charset="-122"/>
                <a:cs typeface="Inter" pitchFamily="34" charset="-120"/>
              </a:rPr>
              <a:t>nacimiento.me</a:t>
            </a:r>
            <a:r>
              <a:rPr lang="en-US" sz="1150" dirty="0">
                <a:solidFill>
                  <a:srgbClr val="E5E0DF"/>
                </a:solidFill>
                <a:latin typeface="Inter" pitchFamily="34" charset="0"/>
                <a:ea typeface="Inter" pitchFamily="34" charset="-122"/>
                <a:cs typeface="Inter" pitchFamily="34" charset="-120"/>
              </a:rPr>
              <a:t> · Código: </a:t>
            </a:r>
            <a:r>
              <a:rPr lang="en-US" sz="1150" b="1" dirty="0">
                <a:solidFill>
                  <a:srgbClr val="E5E0DF"/>
                </a:solidFill>
                <a:latin typeface="Inter" pitchFamily="34" charset="0"/>
                <a:ea typeface="Inter" pitchFamily="34" charset="-122"/>
                <a:cs typeface="Inter" pitchFamily="34" charset="-120"/>
              </a:rPr>
              <a:t>github.com/pedroaviless</a:t>
            </a:r>
            <a:endParaRPr lang="en-US" sz="1150" dirty="0"/>
          </a:p>
        </p:txBody>
      </p:sp>
      <p:sp>
        <p:nvSpPr>
          <p:cNvPr id="24" name="ArcDeco">
            <a:extLst>
              <a:ext uri="{FF2B5EF4-FFF2-40B4-BE49-F238E27FC236}">
                <a16:creationId xmlns:a16="http://schemas.microsoft.com/office/drawing/2014/main" id="{1C71E3C2-5E16-9426-4AF7-C6936D4D8844}"/>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pic>
        <p:nvPicPr>
          <p:cNvPr id="29" name="Imagen 28">
            <a:extLst>
              <a:ext uri="{FF2B5EF4-FFF2-40B4-BE49-F238E27FC236}">
                <a16:creationId xmlns:a16="http://schemas.microsoft.com/office/drawing/2014/main" id="{8BB4F09A-6DE3-C20C-0B73-AF629DEC3F01}"/>
              </a:ext>
            </a:extLst>
          </p:cNvPr>
          <p:cNvPicPr>
            <a:picLocks noChangeAspect="1"/>
          </p:cNvPicPr>
          <p:nvPr/>
        </p:nvPicPr>
        <p:blipFill>
          <a:blip r:embed="rId11"/>
          <a:stretch>
            <a:fillRect/>
          </a:stretch>
        </p:blipFill>
        <p:spPr>
          <a:xfrm>
            <a:off x="9767608" y="2603215"/>
            <a:ext cx="1871757" cy="1805953"/>
          </a:xfrm>
          <a:prstGeom prst="rect">
            <a:avLst/>
          </a:prstGeom>
        </p:spPr>
      </p:pic>
      <p:sp>
        <p:nvSpPr>
          <p:cNvPr id="33" name="Rectangle 4">
            <a:extLst>
              <a:ext uri="{FF2B5EF4-FFF2-40B4-BE49-F238E27FC236}">
                <a16:creationId xmlns:a16="http://schemas.microsoft.com/office/drawing/2014/main" id="{AF271B5E-A454-79BA-323E-42279997F8E8}"/>
              </a:ext>
            </a:extLst>
          </p:cNvPr>
          <p:cNvSpPr>
            <a:spLocks noChangeArrowheads="1"/>
          </p:cNvSpPr>
          <p:nvPr/>
        </p:nvSpPr>
        <p:spPr bwMode="auto">
          <a:xfrm>
            <a:off x="6473861" y="2809356"/>
            <a:ext cx="4277266"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dirty="0">
                <a:ln>
                  <a:noFill/>
                </a:ln>
                <a:solidFill>
                  <a:srgbClr val="1B5E20"/>
                </a:solidFill>
                <a:effectLst/>
                <a:latin typeface="Inter" panose="020B0604020202020204" charset="0"/>
              </a:rPr>
              <a:t>  </a:t>
            </a:r>
            <a:r>
              <a:rPr kumimoji="0" lang="es-ES" altLang="es-ES" sz="1400" b="1" i="0" u="none" strike="noStrike" cap="none" normalizeH="0" baseline="0" dirty="0">
                <a:ln>
                  <a:noFill/>
                </a:ln>
                <a:solidFill>
                  <a:srgbClr val="C6FF00"/>
                </a:solidFill>
                <a:effectLst/>
                <a:latin typeface="Inter" panose="020B0604020202020204" charset="0"/>
              </a:rPr>
              <a:t>Usuario de prueba:</a:t>
            </a:r>
            <a:br>
              <a:rPr kumimoji="0" lang="es-ES" altLang="es-ES" sz="1200" b="0" i="0" u="none" strike="noStrike" cap="none" normalizeH="0" baseline="0" dirty="0">
                <a:ln>
                  <a:noFill/>
                </a:ln>
                <a:solidFill>
                  <a:schemeClr val="tx1"/>
                </a:solidFill>
                <a:effectLst/>
                <a:latin typeface="Inter" panose="020B0604020202020204" charset="0"/>
              </a:rPr>
            </a:br>
            <a:r>
              <a:rPr kumimoji="0" lang="es-ES" altLang="es-ES" sz="1150" b="0" i="0" u="none" strike="noStrike" cap="none" normalizeH="0" baseline="0" dirty="0">
                <a:ln>
                  <a:noFill/>
                </a:ln>
                <a:solidFill>
                  <a:schemeClr val="bg1"/>
                </a:solidFill>
                <a:effectLst/>
                <a:latin typeface="Inter" panose="020B0604020202020204" charset="0"/>
              </a:rPr>
              <a:t>usuarioprueba@pistago.com · pistago2026 </a:t>
            </a:r>
          </a:p>
        </p:txBody>
      </p:sp>
      <p:pic>
        <p:nvPicPr>
          <p:cNvPr id="27" name="Gráfico 26">
            <a:extLst>
              <a:ext uri="{FF2B5EF4-FFF2-40B4-BE49-F238E27FC236}">
                <a16:creationId xmlns:a16="http://schemas.microsoft.com/office/drawing/2014/main" id="{C8568E7E-110A-D39E-CCE0-434E3550E5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15060" y="2684298"/>
            <a:ext cx="402010" cy="4020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Deco">
            <a:extLst>
              <a:ext uri="{FF2B5EF4-FFF2-40B4-BE49-F238E27FC236}">
                <a16:creationId xmlns:a16="http://schemas.microsoft.com/office/drawing/2014/main" id="{F555CAB1-9048-1432-89AF-436D5F44353F}"/>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sp>
        <p:nvSpPr>
          <p:cNvPr id="3" name="Shape 0">
            <a:extLst>
              <a:ext uri="{FF2B5EF4-FFF2-40B4-BE49-F238E27FC236}">
                <a16:creationId xmlns:a16="http://schemas.microsoft.com/office/drawing/2014/main" id="{7001CA89-E930-4C4D-27E5-E430E03CC5EF}"/>
              </a:ext>
            </a:extLst>
          </p:cNvPr>
          <p:cNvSpPr/>
          <p:nvPr/>
        </p:nvSpPr>
        <p:spPr>
          <a:xfrm>
            <a:off x="576447" y="415994"/>
            <a:ext cx="2584764" cy="243681"/>
          </a:xfrm>
          <a:prstGeom prst="roundRect">
            <a:avLst>
              <a:gd name="adj" fmla="val 19547"/>
            </a:avLst>
          </a:prstGeom>
          <a:solidFill>
            <a:srgbClr val="1F7135"/>
          </a:solidFill>
          <a:ln/>
        </p:spPr>
      </p:sp>
      <p:sp>
        <p:nvSpPr>
          <p:cNvPr id="4" name="Text 1">
            <a:extLst>
              <a:ext uri="{FF2B5EF4-FFF2-40B4-BE49-F238E27FC236}">
                <a16:creationId xmlns:a16="http://schemas.microsoft.com/office/drawing/2014/main" id="{EF10BFDA-C114-996C-4F2F-0F3E1C14011B}"/>
              </a:ext>
            </a:extLst>
          </p:cNvPr>
          <p:cNvSpPr/>
          <p:nvPr/>
        </p:nvSpPr>
        <p:spPr>
          <a:xfrm>
            <a:off x="661475" y="458460"/>
            <a:ext cx="2131165" cy="158750"/>
          </a:xfrm>
          <a:prstGeom prst="rect">
            <a:avLst/>
          </a:prstGeom>
          <a:noFill/>
          <a:ln/>
        </p:spPr>
        <p:txBody>
          <a:bodyPr wrap="none" lIns="0" tIns="0" rIns="0" bIns="0" rtlCol="0" anchor="t"/>
          <a:lstStyle/>
          <a:p>
            <a:pPr marL="0" indent="0" algn="l">
              <a:lnSpc>
                <a:spcPct val="117000"/>
              </a:lnSpc>
              <a:buNone/>
            </a:pPr>
            <a:r>
              <a:rPr lang="en-US" sz="1150" dirty="0">
                <a:solidFill>
                  <a:srgbClr val="FFFFFF"/>
                </a:solidFill>
                <a:latin typeface="Inter" pitchFamily="34" charset="0"/>
                <a:ea typeface="Inter" pitchFamily="34" charset="-122"/>
                <a:cs typeface="Inter" pitchFamily="34" charset="-120"/>
              </a:rPr>
              <a:t>DIF · PROBLEMAS Y DECISIONES</a:t>
            </a:r>
            <a:endParaRPr lang="en-US" sz="1150" dirty="0"/>
          </a:p>
        </p:txBody>
      </p:sp>
      <p:sp>
        <p:nvSpPr>
          <p:cNvPr id="5" name="Text 2">
            <a:extLst>
              <a:ext uri="{FF2B5EF4-FFF2-40B4-BE49-F238E27FC236}">
                <a16:creationId xmlns:a16="http://schemas.microsoft.com/office/drawing/2014/main" id="{EFB0788A-8FE2-5CF8-33A3-75408327064E}"/>
              </a:ext>
            </a:extLst>
          </p:cNvPr>
          <p:cNvSpPr/>
          <p:nvPr/>
        </p:nvSpPr>
        <p:spPr>
          <a:xfrm>
            <a:off x="538075" y="846003"/>
            <a:ext cx="10227105" cy="776063"/>
          </a:xfrm>
          <a:prstGeom prst="rect">
            <a:avLst/>
          </a:prstGeom>
          <a:noFill/>
          <a:ln/>
        </p:spPr>
        <p:txBody>
          <a:bodyPr wrap="none" lIns="0" tIns="0" rIns="0" bIns="0" rtlCol="0" anchor="t"/>
          <a:lstStyle/>
          <a:p>
            <a:pPr marL="0" indent="0" algn="l">
              <a:lnSpc>
                <a:spcPct val="104000"/>
              </a:lnSpc>
              <a:buNone/>
            </a:pPr>
            <a:r>
              <a:rPr lang="en-US" sz="2400" b="1" dirty="0">
                <a:solidFill>
                  <a:srgbClr val="C6FF00"/>
                </a:solidFill>
                <a:latin typeface="Inter Bold" pitchFamily="34" charset="0"/>
                <a:ea typeface="Inter Bold" pitchFamily="34" charset="-122"/>
                <a:cs typeface="Inter Bold" pitchFamily="34" charset="-120"/>
              </a:rPr>
              <a:t>Retos técnicos y decisiones clave</a:t>
            </a:r>
          </a:p>
        </p:txBody>
      </p:sp>
      <p:grpSp>
        <p:nvGrpSpPr>
          <p:cNvPr id="41" name="Grupo 40">
            <a:extLst>
              <a:ext uri="{FF2B5EF4-FFF2-40B4-BE49-F238E27FC236}">
                <a16:creationId xmlns:a16="http://schemas.microsoft.com/office/drawing/2014/main" id="{B009A394-E2E8-198B-9352-0F3A85D4D69E}"/>
              </a:ext>
            </a:extLst>
          </p:cNvPr>
          <p:cNvGrpSpPr/>
          <p:nvPr/>
        </p:nvGrpSpPr>
        <p:grpSpPr>
          <a:xfrm>
            <a:off x="1087090" y="1499898"/>
            <a:ext cx="4325359" cy="2359280"/>
            <a:chOff x="1087090" y="1499898"/>
            <a:chExt cx="4325359" cy="2359280"/>
          </a:xfrm>
        </p:grpSpPr>
        <p:sp>
          <p:nvSpPr>
            <p:cNvPr id="6" name="Rectángulo: esquinas redondeadas 5">
              <a:extLst>
                <a:ext uri="{FF2B5EF4-FFF2-40B4-BE49-F238E27FC236}">
                  <a16:creationId xmlns:a16="http://schemas.microsoft.com/office/drawing/2014/main" id="{0A0955B2-41FF-6A32-9F34-5AE7C0B9E0CF}"/>
                </a:ext>
              </a:extLst>
            </p:cNvPr>
            <p:cNvSpPr/>
            <p:nvPr/>
          </p:nvSpPr>
          <p:spPr>
            <a:xfrm>
              <a:off x="1087090" y="1499898"/>
              <a:ext cx="4325359" cy="2359280"/>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C6680FD8-E7DC-5315-D2F5-89C3E98CFAE9}"/>
                </a:ext>
              </a:extLst>
            </p:cNvPr>
            <p:cNvSpPr txBox="1"/>
            <p:nvPr/>
          </p:nvSpPr>
          <p:spPr>
            <a:xfrm>
              <a:off x="1188720" y="1629099"/>
              <a:ext cx="3714206" cy="369332"/>
            </a:xfrm>
            <a:prstGeom prst="rect">
              <a:avLst/>
            </a:prstGeom>
            <a:noFill/>
          </p:spPr>
          <p:txBody>
            <a:bodyPr wrap="square">
              <a:spAutoFit/>
            </a:bodyPr>
            <a:lstStyle/>
            <a:p>
              <a:r>
                <a:rPr lang="es-ES" dirty="0"/>
                <a:t>       </a:t>
              </a:r>
              <a:r>
                <a:rPr lang="es-ES" dirty="0">
                  <a:solidFill>
                    <a:srgbClr val="C6FF00"/>
                  </a:solidFill>
                  <a:latin typeface="Inter Bold" panose="020B0604020202020204" charset="0"/>
                </a:rPr>
                <a:t>Seguridad y autenticación</a:t>
              </a:r>
            </a:p>
          </p:txBody>
        </p:sp>
        <p:pic>
          <p:nvPicPr>
            <p:cNvPr id="13" name="Gráfico 12">
              <a:extLst>
                <a:ext uri="{FF2B5EF4-FFF2-40B4-BE49-F238E27FC236}">
                  <a16:creationId xmlns:a16="http://schemas.microsoft.com/office/drawing/2014/main" id="{DD7DF058-BB1B-9144-A56D-57811B0B6D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8388" y="1652648"/>
              <a:ext cx="345783" cy="345783"/>
            </a:xfrm>
            <a:prstGeom prst="rect">
              <a:avLst/>
            </a:prstGeom>
          </p:spPr>
        </p:pic>
        <p:sp>
          <p:nvSpPr>
            <p:cNvPr id="26" name="Text 7">
              <a:extLst>
                <a:ext uri="{FF2B5EF4-FFF2-40B4-BE49-F238E27FC236}">
                  <a16:creationId xmlns:a16="http://schemas.microsoft.com/office/drawing/2014/main" id="{BD9A909B-4983-322D-BF1E-9ED6A58C194F}"/>
                </a:ext>
              </a:extLst>
            </p:cNvPr>
            <p:cNvSpPr/>
            <p:nvPr/>
          </p:nvSpPr>
          <p:spPr>
            <a:xfrm>
              <a:off x="1258388" y="2060350"/>
              <a:ext cx="3142000" cy="591975"/>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Problema:</a:t>
              </a:r>
            </a:p>
            <a:p>
              <a:pPr marL="0" indent="0" algn="l">
                <a:lnSpc>
                  <a:spcPct val="127000"/>
                </a:lnSpc>
                <a:buNone/>
              </a:pPr>
              <a:r>
                <a:rPr lang="en-US" sz="1300" dirty="0">
                  <a:solidFill>
                    <a:srgbClr val="E5E0DF"/>
                  </a:solidFill>
                  <a:latin typeface="Inter" pitchFamily="34" charset="0"/>
                </a:rPr>
                <a:t>Proteger datos y operaciones sensibles</a:t>
              </a:r>
              <a:endParaRPr lang="en-US" sz="1300" dirty="0"/>
            </a:p>
          </p:txBody>
        </p:sp>
        <p:sp>
          <p:nvSpPr>
            <p:cNvPr id="27" name="Text 7">
              <a:extLst>
                <a:ext uri="{FF2B5EF4-FFF2-40B4-BE49-F238E27FC236}">
                  <a16:creationId xmlns:a16="http://schemas.microsoft.com/office/drawing/2014/main" id="{5A8BF0F5-62F3-1788-9949-3E3D21559CDF}"/>
                </a:ext>
              </a:extLst>
            </p:cNvPr>
            <p:cNvSpPr/>
            <p:nvPr/>
          </p:nvSpPr>
          <p:spPr>
            <a:xfrm>
              <a:off x="1258388" y="2608652"/>
              <a:ext cx="3714205" cy="569398"/>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Decisión:</a:t>
              </a:r>
            </a:p>
            <a:p>
              <a:pPr marL="0" indent="0" algn="l">
                <a:lnSpc>
                  <a:spcPct val="127000"/>
                </a:lnSpc>
                <a:buNone/>
              </a:pPr>
              <a:r>
                <a:rPr lang="en-US" sz="1300" dirty="0">
                  <a:solidFill>
                    <a:srgbClr val="E5E0DF"/>
                  </a:solidFill>
                  <a:latin typeface="Inter" pitchFamily="34" charset="0"/>
                </a:rPr>
                <a:t>JWT + Spring Security + control por roles</a:t>
              </a:r>
            </a:p>
          </p:txBody>
        </p:sp>
        <p:sp>
          <p:nvSpPr>
            <p:cNvPr id="29" name="Text 7">
              <a:extLst>
                <a:ext uri="{FF2B5EF4-FFF2-40B4-BE49-F238E27FC236}">
                  <a16:creationId xmlns:a16="http://schemas.microsoft.com/office/drawing/2014/main" id="{845331E6-EB83-5DF2-72D8-FEE5893AAB92}"/>
                </a:ext>
              </a:extLst>
            </p:cNvPr>
            <p:cNvSpPr/>
            <p:nvPr/>
          </p:nvSpPr>
          <p:spPr>
            <a:xfrm>
              <a:off x="1258387" y="3170462"/>
              <a:ext cx="3870959" cy="569398"/>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Resultado:</a:t>
              </a:r>
            </a:p>
            <a:p>
              <a:pPr marL="0" indent="0" algn="l">
                <a:lnSpc>
                  <a:spcPct val="127000"/>
                </a:lnSpc>
                <a:buNone/>
              </a:pPr>
              <a:r>
                <a:rPr lang="en-US" sz="1300" dirty="0">
                  <a:solidFill>
                    <a:srgbClr val="E5E0DF"/>
                  </a:solidFill>
                  <a:latin typeface="Inter" pitchFamily="34" charset="0"/>
                </a:rPr>
                <a:t>Acceso seguro para usuarios y administradores</a:t>
              </a:r>
            </a:p>
          </p:txBody>
        </p:sp>
      </p:grpSp>
      <p:grpSp>
        <p:nvGrpSpPr>
          <p:cNvPr id="42" name="Grupo 41">
            <a:extLst>
              <a:ext uri="{FF2B5EF4-FFF2-40B4-BE49-F238E27FC236}">
                <a16:creationId xmlns:a16="http://schemas.microsoft.com/office/drawing/2014/main" id="{5BB81C47-F623-97DF-9532-650DA7CE0F3F}"/>
              </a:ext>
            </a:extLst>
          </p:cNvPr>
          <p:cNvGrpSpPr/>
          <p:nvPr/>
        </p:nvGrpSpPr>
        <p:grpSpPr>
          <a:xfrm>
            <a:off x="6105903" y="1429012"/>
            <a:ext cx="4325359" cy="2359280"/>
            <a:chOff x="6096000" y="1499898"/>
            <a:chExt cx="4325359" cy="2359280"/>
          </a:xfrm>
        </p:grpSpPr>
        <p:sp>
          <p:nvSpPr>
            <p:cNvPr id="8" name="Rectángulo: esquinas redondeadas 7">
              <a:extLst>
                <a:ext uri="{FF2B5EF4-FFF2-40B4-BE49-F238E27FC236}">
                  <a16:creationId xmlns:a16="http://schemas.microsoft.com/office/drawing/2014/main" id="{22807399-D070-3B14-3735-400509C92285}"/>
                </a:ext>
              </a:extLst>
            </p:cNvPr>
            <p:cNvSpPr/>
            <p:nvPr/>
          </p:nvSpPr>
          <p:spPr>
            <a:xfrm>
              <a:off x="6096000" y="1499898"/>
              <a:ext cx="4325359" cy="2359280"/>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3AA24514-3A50-5B78-581F-8B26268A9885}"/>
                </a:ext>
              </a:extLst>
            </p:cNvPr>
            <p:cNvSpPr txBox="1"/>
            <p:nvPr/>
          </p:nvSpPr>
          <p:spPr>
            <a:xfrm>
              <a:off x="6411480" y="1605519"/>
              <a:ext cx="3714206" cy="369332"/>
            </a:xfrm>
            <a:prstGeom prst="rect">
              <a:avLst/>
            </a:prstGeom>
            <a:noFill/>
          </p:spPr>
          <p:txBody>
            <a:bodyPr wrap="square">
              <a:spAutoFit/>
            </a:bodyPr>
            <a:lstStyle/>
            <a:p>
              <a:r>
                <a:rPr lang="es-ES" dirty="0"/>
                <a:t>       </a:t>
              </a:r>
              <a:r>
                <a:rPr lang="es-ES" dirty="0">
                  <a:solidFill>
                    <a:srgbClr val="C6FF00"/>
                  </a:solidFill>
                  <a:latin typeface="Inter Bold" panose="020B0604020202020204" charset="0"/>
                </a:rPr>
                <a:t>Evitar reservas conflictivas</a:t>
              </a:r>
            </a:p>
          </p:txBody>
        </p:sp>
        <p:pic>
          <p:nvPicPr>
            <p:cNvPr id="18" name="Gráfico 17">
              <a:extLst>
                <a:ext uri="{FF2B5EF4-FFF2-40B4-BE49-F238E27FC236}">
                  <a16:creationId xmlns:a16="http://schemas.microsoft.com/office/drawing/2014/main" id="{33C60884-683A-F917-10DE-4EBD144260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7640" y="1602519"/>
              <a:ext cx="368146" cy="368146"/>
            </a:xfrm>
            <a:prstGeom prst="rect">
              <a:avLst/>
            </a:prstGeom>
          </p:spPr>
        </p:pic>
        <p:sp>
          <p:nvSpPr>
            <p:cNvPr id="30" name="Text 7">
              <a:extLst>
                <a:ext uri="{FF2B5EF4-FFF2-40B4-BE49-F238E27FC236}">
                  <a16:creationId xmlns:a16="http://schemas.microsoft.com/office/drawing/2014/main" id="{AB68BB69-C121-3FAD-ACA5-F7772BD79F8D}"/>
                </a:ext>
              </a:extLst>
            </p:cNvPr>
            <p:cNvSpPr/>
            <p:nvPr/>
          </p:nvSpPr>
          <p:spPr>
            <a:xfrm>
              <a:off x="6252754" y="1977228"/>
              <a:ext cx="3142000" cy="591975"/>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Problema:</a:t>
              </a:r>
            </a:p>
            <a:p>
              <a:pPr marL="0" indent="0" algn="l">
                <a:lnSpc>
                  <a:spcPct val="127000"/>
                </a:lnSpc>
                <a:buNone/>
              </a:pPr>
              <a:r>
                <a:rPr lang="en-US" sz="1300" dirty="0">
                  <a:solidFill>
                    <a:srgbClr val="E5E0DF"/>
                  </a:solidFill>
                  <a:latin typeface="Inter" pitchFamily="34" charset="0"/>
                </a:rPr>
                <a:t>Dos usuarios podían intentar reservar la misma pista</a:t>
              </a:r>
              <a:endParaRPr lang="en-US" sz="1300" dirty="0"/>
            </a:p>
          </p:txBody>
        </p:sp>
        <p:sp>
          <p:nvSpPr>
            <p:cNvPr id="31" name="Text 7">
              <a:extLst>
                <a:ext uri="{FF2B5EF4-FFF2-40B4-BE49-F238E27FC236}">
                  <a16:creationId xmlns:a16="http://schemas.microsoft.com/office/drawing/2014/main" id="{10749F1A-BB28-6A63-6C60-6D54073294CA}"/>
                </a:ext>
              </a:extLst>
            </p:cNvPr>
            <p:cNvSpPr/>
            <p:nvPr/>
          </p:nvSpPr>
          <p:spPr>
            <a:xfrm>
              <a:off x="6252754" y="2525530"/>
              <a:ext cx="3714205" cy="569398"/>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Decisión:</a:t>
              </a:r>
            </a:p>
            <a:p>
              <a:pPr marL="0" indent="0" algn="l">
                <a:lnSpc>
                  <a:spcPct val="127000"/>
                </a:lnSpc>
                <a:buNone/>
              </a:pPr>
              <a:r>
                <a:rPr lang="en-US" sz="1300" dirty="0">
                  <a:solidFill>
                    <a:srgbClr val="E5E0DF"/>
                  </a:solidFill>
                  <a:latin typeface="Inter" pitchFamily="34" charset="0"/>
                </a:rPr>
                <a:t>Validaciones de disponibilidad en el backend</a:t>
              </a:r>
            </a:p>
          </p:txBody>
        </p:sp>
        <p:sp>
          <p:nvSpPr>
            <p:cNvPr id="32" name="Text 7">
              <a:extLst>
                <a:ext uri="{FF2B5EF4-FFF2-40B4-BE49-F238E27FC236}">
                  <a16:creationId xmlns:a16="http://schemas.microsoft.com/office/drawing/2014/main" id="{F436B7C9-C719-0132-7995-EE1A2111BA2C}"/>
                </a:ext>
              </a:extLst>
            </p:cNvPr>
            <p:cNvSpPr/>
            <p:nvPr/>
          </p:nvSpPr>
          <p:spPr>
            <a:xfrm>
              <a:off x="6252753" y="3087340"/>
              <a:ext cx="3714205" cy="569398"/>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Resultado:</a:t>
              </a:r>
            </a:p>
            <a:p>
              <a:pPr marL="0" indent="0" algn="l">
                <a:lnSpc>
                  <a:spcPct val="127000"/>
                </a:lnSpc>
                <a:buNone/>
              </a:pPr>
              <a:r>
                <a:rPr lang="en-US" sz="1300" dirty="0">
                  <a:solidFill>
                    <a:srgbClr val="E5E0DF"/>
                  </a:solidFill>
                  <a:latin typeface="Inter" pitchFamily="34" charset="0"/>
                </a:rPr>
                <a:t>Integridad garantizada de las reservas</a:t>
              </a:r>
            </a:p>
          </p:txBody>
        </p:sp>
      </p:grpSp>
      <p:grpSp>
        <p:nvGrpSpPr>
          <p:cNvPr id="43" name="Grupo 42">
            <a:extLst>
              <a:ext uri="{FF2B5EF4-FFF2-40B4-BE49-F238E27FC236}">
                <a16:creationId xmlns:a16="http://schemas.microsoft.com/office/drawing/2014/main" id="{C662E256-2EC0-99EA-E99B-767066387C6F}"/>
              </a:ext>
            </a:extLst>
          </p:cNvPr>
          <p:cNvGrpSpPr/>
          <p:nvPr/>
        </p:nvGrpSpPr>
        <p:grpSpPr>
          <a:xfrm>
            <a:off x="6105904" y="4151862"/>
            <a:ext cx="4325359" cy="2345180"/>
            <a:chOff x="6105904" y="4235543"/>
            <a:chExt cx="4325359" cy="2345180"/>
          </a:xfrm>
        </p:grpSpPr>
        <p:sp>
          <p:nvSpPr>
            <p:cNvPr id="9" name="Rectángulo: esquinas redondeadas 8">
              <a:extLst>
                <a:ext uri="{FF2B5EF4-FFF2-40B4-BE49-F238E27FC236}">
                  <a16:creationId xmlns:a16="http://schemas.microsoft.com/office/drawing/2014/main" id="{AABE07B4-2B13-769D-1053-5271DFB1BC90}"/>
                </a:ext>
              </a:extLst>
            </p:cNvPr>
            <p:cNvSpPr/>
            <p:nvPr/>
          </p:nvSpPr>
          <p:spPr>
            <a:xfrm>
              <a:off x="6105904" y="4235543"/>
              <a:ext cx="4325359" cy="2345180"/>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F7A68779-221E-3A73-6FEC-DCF243FF7D00}"/>
                </a:ext>
              </a:extLst>
            </p:cNvPr>
            <p:cNvSpPr txBox="1"/>
            <p:nvPr/>
          </p:nvSpPr>
          <p:spPr>
            <a:xfrm>
              <a:off x="6401575" y="4291617"/>
              <a:ext cx="4029687" cy="369332"/>
            </a:xfrm>
            <a:prstGeom prst="rect">
              <a:avLst/>
            </a:prstGeom>
            <a:noFill/>
          </p:spPr>
          <p:txBody>
            <a:bodyPr wrap="square">
              <a:spAutoFit/>
            </a:bodyPr>
            <a:lstStyle/>
            <a:p>
              <a:r>
                <a:rPr lang="es-ES" dirty="0"/>
                <a:t>       </a:t>
              </a:r>
              <a:r>
                <a:rPr lang="es-ES" dirty="0">
                  <a:solidFill>
                    <a:srgbClr val="C6FF00"/>
                  </a:solidFill>
                  <a:latin typeface="Inter Bold" panose="020B0604020202020204" charset="0"/>
                </a:rPr>
                <a:t>Notificaciones en tiempo real</a:t>
              </a:r>
            </a:p>
          </p:txBody>
        </p:sp>
        <p:pic>
          <p:nvPicPr>
            <p:cNvPr id="25" name="Gráfico 24">
              <a:extLst>
                <a:ext uri="{FF2B5EF4-FFF2-40B4-BE49-F238E27FC236}">
                  <a16:creationId xmlns:a16="http://schemas.microsoft.com/office/drawing/2014/main" id="{A0626A36-1BD8-6F52-8247-D42AB9D411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1574" y="4286086"/>
              <a:ext cx="369332" cy="369332"/>
            </a:xfrm>
            <a:prstGeom prst="rect">
              <a:avLst/>
            </a:prstGeom>
          </p:spPr>
        </p:pic>
        <p:sp>
          <p:nvSpPr>
            <p:cNvPr id="36" name="Text 7">
              <a:extLst>
                <a:ext uri="{FF2B5EF4-FFF2-40B4-BE49-F238E27FC236}">
                  <a16:creationId xmlns:a16="http://schemas.microsoft.com/office/drawing/2014/main" id="{9669875C-6B3C-383D-B1DF-501FC88ED368}"/>
                </a:ext>
              </a:extLst>
            </p:cNvPr>
            <p:cNvSpPr/>
            <p:nvPr/>
          </p:nvSpPr>
          <p:spPr>
            <a:xfrm>
              <a:off x="6267023" y="4748482"/>
              <a:ext cx="4154336" cy="591975"/>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Problema:</a:t>
              </a:r>
            </a:p>
            <a:p>
              <a:pPr marL="0" indent="0" algn="l">
                <a:lnSpc>
                  <a:spcPct val="127000"/>
                </a:lnSpc>
                <a:buNone/>
              </a:pPr>
              <a:r>
                <a:rPr lang="en-US" sz="1300" dirty="0">
                  <a:solidFill>
                    <a:srgbClr val="E5E0DF"/>
                  </a:solidFill>
                  <a:latin typeface="Inter" pitchFamily="34" charset="0"/>
                </a:rPr>
                <a:t>Firebase puede fallar</a:t>
              </a:r>
              <a:endParaRPr lang="en-US" sz="1300" dirty="0"/>
            </a:p>
          </p:txBody>
        </p:sp>
        <p:sp>
          <p:nvSpPr>
            <p:cNvPr id="37" name="Text 7">
              <a:extLst>
                <a:ext uri="{FF2B5EF4-FFF2-40B4-BE49-F238E27FC236}">
                  <a16:creationId xmlns:a16="http://schemas.microsoft.com/office/drawing/2014/main" id="{0BCA2112-C6BF-84C8-1B8B-81EBA64CDCC2}"/>
                </a:ext>
              </a:extLst>
            </p:cNvPr>
            <p:cNvSpPr/>
            <p:nvPr/>
          </p:nvSpPr>
          <p:spPr>
            <a:xfrm>
              <a:off x="6267023" y="5296784"/>
              <a:ext cx="3714205" cy="569398"/>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Decisión:</a:t>
              </a:r>
            </a:p>
            <a:p>
              <a:pPr marL="0" indent="0" algn="l">
                <a:lnSpc>
                  <a:spcPct val="127000"/>
                </a:lnSpc>
                <a:buNone/>
              </a:pPr>
              <a:r>
                <a:rPr lang="en-US" sz="1300" dirty="0">
                  <a:solidFill>
                    <a:srgbClr val="E5E0DF"/>
                  </a:solidFill>
                  <a:latin typeface="Inter" pitchFamily="34" charset="0"/>
                </a:rPr>
                <a:t>FcmService captura excepciones y devuelve Boolean</a:t>
              </a:r>
            </a:p>
          </p:txBody>
        </p:sp>
        <p:sp>
          <p:nvSpPr>
            <p:cNvPr id="38" name="Text 7">
              <a:extLst>
                <a:ext uri="{FF2B5EF4-FFF2-40B4-BE49-F238E27FC236}">
                  <a16:creationId xmlns:a16="http://schemas.microsoft.com/office/drawing/2014/main" id="{811C276B-EB8A-5480-84B4-2E096B840848}"/>
                </a:ext>
              </a:extLst>
            </p:cNvPr>
            <p:cNvSpPr/>
            <p:nvPr/>
          </p:nvSpPr>
          <p:spPr>
            <a:xfrm>
              <a:off x="6267022" y="5858594"/>
              <a:ext cx="3875325" cy="569398"/>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Resultado:</a:t>
              </a:r>
            </a:p>
            <a:p>
              <a:pPr marL="0" indent="0" algn="l">
                <a:lnSpc>
                  <a:spcPct val="127000"/>
                </a:lnSpc>
                <a:buNone/>
              </a:pPr>
              <a:r>
                <a:rPr lang="en-US" sz="1300" dirty="0">
                  <a:solidFill>
                    <a:srgbClr val="E5E0DF"/>
                  </a:solidFill>
                  <a:latin typeface="Inter" pitchFamily="34" charset="0"/>
                </a:rPr>
                <a:t>Cancelaciones siempre completadas</a:t>
              </a:r>
            </a:p>
          </p:txBody>
        </p:sp>
      </p:grpSp>
      <p:grpSp>
        <p:nvGrpSpPr>
          <p:cNvPr id="44" name="Grupo 43">
            <a:extLst>
              <a:ext uri="{FF2B5EF4-FFF2-40B4-BE49-F238E27FC236}">
                <a16:creationId xmlns:a16="http://schemas.microsoft.com/office/drawing/2014/main" id="{454CB79F-B8D6-1434-2C27-BF1743C9FD2C}"/>
              </a:ext>
            </a:extLst>
          </p:cNvPr>
          <p:cNvGrpSpPr/>
          <p:nvPr/>
        </p:nvGrpSpPr>
        <p:grpSpPr>
          <a:xfrm>
            <a:off x="1099475" y="4200721"/>
            <a:ext cx="4325359" cy="2345180"/>
            <a:chOff x="1097270" y="4235543"/>
            <a:chExt cx="4325359" cy="2345180"/>
          </a:xfrm>
        </p:grpSpPr>
        <p:sp>
          <p:nvSpPr>
            <p:cNvPr id="7" name="Rectángulo: esquinas redondeadas 6">
              <a:extLst>
                <a:ext uri="{FF2B5EF4-FFF2-40B4-BE49-F238E27FC236}">
                  <a16:creationId xmlns:a16="http://schemas.microsoft.com/office/drawing/2014/main" id="{01F4F58F-6332-F506-6C3B-77257B1E1902}"/>
                </a:ext>
              </a:extLst>
            </p:cNvPr>
            <p:cNvSpPr/>
            <p:nvPr/>
          </p:nvSpPr>
          <p:spPr>
            <a:xfrm>
              <a:off x="1097270" y="4235543"/>
              <a:ext cx="4325359" cy="2345180"/>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5E3A1BEF-81AE-F73A-FBA9-D67BF04D0249}"/>
                </a:ext>
              </a:extLst>
            </p:cNvPr>
            <p:cNvSpPr txBox="1"/>
            <p:nvPr/>
          </p:nvSpPr>
          <p:spPr>
            <a:xfrm>
              <a:off x="1191824" y="4309220"/>
              <a:ext cx="4079965" cy="369332"/>
            </a:xfrm>
            <a:prstGeom prst="rect">
              <a:avLst/>
            </a:prstGeom>
            <a:noFill/>
          </p:spPr>
          <p:txBody>
            <a:bodyPr wrap="square">
              <a:spAutoFit/>
            </a:bodyPr>
            <a:lstStyle/>
            <a:p>
              <a:r>
                <a:rPr lang="es-ES" dirty="0"/>
                <a:t>       </a:t>
              </a:r>
              <a:r>
                <a:rPr lang="es-ES" dirty="0">
                  <a:solidFill>
                    <a:srgbClr val="C6FF00"/>
                  </a:solidFill>
                  <a:latin typeface="Inter Bold" panose="020B0604020202020204" charset="0"/>
                </a:rPr>
                <a:t>Rotación automática de la cola</a:t>
              </a:r>
            </a:p>
          </p:txBody>
        </p:sp>
        <p:sp>
          <p:nvSpPr>
            <p:cNvPr id="33" name="Text 7">
              <a:extLst>
                <a:ext uri="{FF2B5EF4-FFF2-40B4-BE49-F238E27FC236}">
                  <a16:creationId xmlns:a16="http://schemas.microsoft.com/office/drawing/2014/main" id="{43FC3AEF-936B-A258-899C-E8FA8D33D705}"/>
                </a:ext>
              </a:extLst>
            </p:cNvPr>
            <p:cNvSpPr/>
            <p:nvPr/>
          </p:nvSpPr>
          <p:spPr>
            <a:xfrm>
              <a:off x="1256182" y="4655950"/>
              <a:ext cx="4079965" cy="591975"/>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Problema:</a:t>
              </a:r>
            </a:p>
            <a:p>
              <a:pPr marL="0" indent="0" algn="l">
                <a:lnSpc>
                  <a:spcPct val="127000"/>
                </a:lnSpc>
                <a:buNone/>
              </a:pPr>
              <a:r>
                <a:rPr lang="en-US" sz="1300" dirty="0">
                  <a:solidFill>
                    <a:srgbClr val="E5E0DF"/>
                  </a:solidFill>
                  <a:latin typeface="Inter" pitchFamily="34" charset="0"/>
                </a:rPr>
                <a:t>Si el usuario notificado no responde, la cola se </a:t>
              </a:r>
            </a:p>
            <a:p>
              <a:pPr marL="0" indent="0" algn="l">
                <a:lnSpc>
                  <a:spcPct val="127000"/>
                </a:lnSpc>
                <a:buNone/>
              </a:pPr>
              <a:r>
                <a:rPr lang="en-US" sz="1300" dirty="0">
                  <a:solidFill>
                    <a:srgbClr val="E5E0DF"/>
                  </a:solidFill>
                  <a:latin typeface="Inter" pitchFamily="34" charset="0"/>
                </a:rPr>
                <a:t>bloquearía</a:t>
              </a:r>
              <a:endParaRPr lang="en-US" sz="1300" dirty="0"/>
            </a:p>
          </p:txBody>
        </p:sp>
        <p:sp>
          <p:nvSpPr>
            <p:cNvPr id="34" name="Text 7">
              <a:extLst>
                <a:ext uri="{FF2B5EF4-FFF2-40B4-BE49-F238E27FC236}">
                  <a16:creationId xmlns:a16="http://schemas.microsoft.com/office/drawing/2014/main" id="{29ED0020-BC45-41BD-4925-35F5E1EDA7FB}"/>
                </a:ext>
              </a:extLst>
            </p:cNvPr>
            <p:cNvSpPr/>
            <p:nvPr/>
          </p:nvSpPr>
          <p:spPr>
            <a:xfrm>
              <a:off x="1258389" y="5418266"/>
              <a:ext cx="3714205" cy="569398"/>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Decisión:</a:t>
              </a:r>
            </a:p>
            <a:p>
              <a:pPr marL="0" indent="0" algn="l">
                <a:lnSpc>
                  <a:spcPct val="127000"/>
                </a:lnSpc>
                <a:buNone/>
              </a:pPr>
              <a:r>
                <a:rPr lang="en-US" sz="1300" dirty="0">
                  <a:solidFill>
                    <a:srgbClr val="E5E0DF"/>
                  </a:solidFill>
                  <a:latin typeface="Inter" pitchFamily="34" charset="0"/>
                </a:rPr>
                <a:t>Scheduler cada 30 s con expiración de 3 min.</a:t>
              </a:r>
            </a:p>
          </p:txBody>
        </p:sp>
        <p:sp>
          <p:nvSpPr>
            <p:cNvPr id="35" name="Text 7">
              <a:extLst>
                <a:ext uri="{FF2B5EF4-FFF2-40B4-BE49-F238E27FC236}">
                  <a16:creationId xmlns:a16="http://schemas.microsoft.com/office/drawing/2014/main" id="{45FA8D8E-0AF2-E194-AB9A-34A1D3B7580B}"/>
                </a:ext>
              </a:extLst>
            </p:cNvPr>
            <p:cNvSpPr/>
            <p:nvPr/>
          </p:nvSpPr>
          <p:spPr>
            <a:xfrm>
              <a:off x="1258389" y="5962466"/>
              <a:ext cx="3714205" cy="569398"/>
            </a:xfrm>
            <a:prstGeom prst="rect">
              <a:avLst/>
            </a:prstGeom>
            <a:noFill/>
            <a:ln/>
          </p:spPr>
          <p:txBody>
            <a:bodyPr wrap="none" lIns="0" tIns="0" rIns="0" bIns="0" rtlCol="0" anchor="t"/>
            <a:lstStyle/>
            <a:p>
              <a:pPr marL="0" indent="0" algn="l">
                <a:lnSpc>
                  <a:spcPct val="127000"/>
                </a:lnSpc>
                <a:buNone/>
              </a:pPr>
              <a:r>
                <a:rPr lang="en-US" sz="1300" dirty="0">
                  <a:solidFill>
                    <a:srgbClr val="C6FF00"/>
                  </a:solidFill>
                  <a:latin typeface="Inter" pitchFamily="34" charset="0"/>
                </a:rPr>
                <a:t>Resultado:</a:t>
              </a:r>
            </a:p>
            <a:p>
              <a:pPr marL="0" indent="0" algn="l">
                <a:lnSpc>
                  <a:spcPct val="127000"/>
                </a:lnSpc>
                <a:buNone/>
              </a:pPr>
              <a:r>
                <a:rPr lang="en-US" sz="1300" dirty="0">
                  <a:solidFill>
                    <a:srgbClr val="E5E0DF"/>
                  </a:solidFill>
                  <a:latin typeface="Inter" pitchFamily="34" charset="0"/>
                </a:rPr>
                <a:t>La cola siempre avanza</a:t>
              </a:r>
            </a:p>
          </p:txBody>
        </p:sp>
      </p:grpSp>
      <p:pic>
        <p:nvPicPr>
          <p:cNvPr id="46" name="Gráfico 45">
            <a:extLst>
              <a:ext uri="{FF2B5EF4-FFF2-40B4-BE49-F238E27FC236}">
                <a16:creationId xmlns:a16="http://schemas.microsoft.com/office/drawing/2014/main" id="{3EE6F203-EE71-6FF3-FC32-A269684979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4029" y="4257997"/>
            <a:ext cx="425160" cy="425160"/>
          </a:xfrm>
          <a:prstGeom prst="rect">
            <a:avLst/>
          </a:prstGeom>
        </p:spPr>
      </p:pic>
    </p:spTree>
    <p:extLst>
      <p:ext uri="{BB962C8B-B14F-4D97-AF65-F5344CB8AC3E}">
        <p14:creationId xmlns:p14="http://schemas.microsoft.com/office/powerpoint/2010/main" val="216102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yCircle">
            <a:extLst>
              <a:ext uri="{FF2B5EF4-FFF2-40B4-BE49-F238E27FC236}">
                <a16:creationId xmlns:a16="http://schemas.microsoft.com/office/drawing/2014/main" id="{8AF7E0E6-1DE4-8E6E-CA99-84C23FC7F546}"/>
              </a:ext>
            </a:extLst>
          </p:cNvPr>
          <p:cNvSpPr/>
          <p:nvPr/>
        </p:nvSpPr>
        <p:spPr>
          <a:xfrm>
            <a:off x="5461000" y="2032000"/>
            <a:ext cx="1270000" cy="1270000"/>
          </a:xfrm>
          <a:prstGeom prst="ellipse">
            <a:avLst/>
          </a:prstGeom>
          <a:solidFill>
            <a:srgbClr val="C6FF00"/>
          </a:solidFill>
          <a:ln>
            <a:noFill/>
          </a:ln>
        </p:spPr>
        <p:txBody>
          <a:bodyPr/>
          <a:lstStyle/>
          <a:p>
            <a:endParaRPr lang="es-ES" dirty="0"/>
          </a:p>
        </p:txBody>
      </p:sp>
      <p:sp>
        <p:nvSpPr>
          <p:cNvPr id="3" name="PlayTri">
            <a:extLst>
              <a:ext uri="{FF2B5EF4-FFF2-40B4-BE49-F238E27FC236}">
                <a16:creationId xmlns:a16="http://schemas.microsoft.com/office/drawing/2014/main" id="{73BC3041-2CE3-9C8C-40CE-152EA811AA99}"/>
              </a:ext>
            </a:extLst>
          </p:cNvPr>
          <p:cNvSpPr/>
          <p:nvPr/>
        </p:nvSpPr>
        <p:spPr>
          <a:xfrm rot="5400000">
            <a:off x="5892800" y="2413000"/>
            <a:ext cx="508000" cy="508000"/>
          </a:xfrm>
          <a:prstGeom prst="triangle">
            <a:avLst/>
          </a:prstGeom>
          <a:solidFill>
            <a:srgbClr val="1B5E20"/>
          </a:solidFill>
          <a:ln>
            <a:noFill/>
          </a:ln>
        </p:spPr>
        <p:txBody>
          <a:bodyPr/>
          <a:lstStyle/>
          <a:p>
            <a:endParaRPr lang="es-ES" dirty="0"/>
          </a:p>
        </p:txBody>
      </p:sp>
      <p:sp>
        <p:nvSpPr>
          <p:cNvPr id="4" name="DemoTitle">
            <a:extLst>
              <a:ext uri="{FF2B5EF4-FFF2-40B4-BE49-F238E27FC236}">
                <a16:creationId xmlns:a16="http://schemas.microsoft.com/office/drawing/2014/main" id="{4E99DDDA-139F-B538-C995-34640FCA8389}"/>
              </a:ext>
            </a:extLst>
          </p:cNvPr>
          <p:cNvSpPr txBox="1"/>
          <p:nvPr/>
        </p:nvSpPr>
        <p:spPr>
          <a:xfrm>
            <a:off x="1016000" y="3683000"/>
            <a:ext cx="10160000" cy="1143000"/>
          </a:xfrm>
          <a:prstGeom prst="rect">
            <a:avLst/>
          </a:prstGeom>
          <a:noFill/>
        </p:spPr>
        <p:txBody>
          <a:bodyPr wrap="square" lIns="0" tIns="0" rIns="0" bIns="0">
            <a:normAutofit/>
          </a:bodyPr>
          <a:lstStyle/>
          <a:p>
            <a:pPr algn="ctr"/>
            <a:r>
              <a:rPr lang="es-ES" sz="6000" b="1" dirty="0">
                <a:solidFill>
                  <a:srgbClr val="FFFFFF"/>
                </a:solidFill>
                <a:latin typeface="Calibri"/>
              </a:rPr>
              <a:t>DEMO EN VIVO</a:t>
            </a:r>
          </a:p>
        </p:txBody>
      </p:sp>
      <p:sp>
        <p:nvSpPr>
          <p:cNvPr id="5" name="DemoSub">
            <a:extLst>
              <a:ext uri="{FF2B5EF4-FFF2-40B4-BE49-F238E27FC236}">
                <a16:creationId xmlns:a16="http://schemas.microsoft.com/office/drawing/2014/main" id="{59C39C36-127C-F6DC-2A44-734FFBF23BAD}"/>
              </a:ext>
            </a:extLst>
          </p:cNvPr>
          <p:cNvSpPr txBox="1"/>
          <p:nvPr/>
        </p:nvSpPr>
        <p:spPr>
          <a:xfrm>
            <a:off x="1016000" y="4953000"/>
            <a:ext cx="10160000" cy="508000"/>
          </a:xfrm>
          <a:prstGeom prst="rect">
            <a:avLst/>
          </a:prstGeom>
          <a:noFill/>
        </p:spPr>
        <p:txBody>
          <a:bodyPr wrap="square" lIns="0" tIns="0" rIns="0" bIns="0">
            <a:normAutofit/>
          </a:bodyPr>
          <a:lstStyle/>
          <a:p>
            <a:pPr algn="ctr"/>
            <a:r>
              <a:rPr lang="es-ES" sz="2400" dirty="0">
                <a:solidFill>
                  <a:srgbClr val="C6FF00"/>
                </a:solidFill>
                <a:latin typeface="Calibri"/>
              </a:rPr>
              <a:t>Vamos a verlo funcionar</a:t>
            </a:r>
          </a:p>
        </p:txBody>
      </p:sp>
      <p:sp>
        <p:nvSpPr>
          <p:cNvPr id="6" name="ArcDeco">
            <a:extLst>
              <a:ext uri="{FF2B5EF4-FFF2-40B4-BE49-F238E27FC236}">
                <a16:creationId xmlns:a16="http://schemas.microsoft.com/office/drawing/2014/main" id="{C64768F8-DD7C-BF22-60FA-ACB91AF98487}"/>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spTree>
    <p:extLst>
      <p:ext uri="{BB962C8B-B14F-4D97-AF65-F5344CB8AC3E}">
        <p14:creationId xmlns:p14="http://schemas.microsoft.com/office/powerpoint/2010/main" val="163928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Deco">
            <a:extLst>
              <a:ext uri="{FF2B5EF4-FFF2-40B4-BE49-F238E27FC236}">
                <a16:creationId xmlns:a16="http://schemas.microsoft.com/office/drawing/2014/main" id="{FBA49EE1-3769-8FAC-C0D8-516CC33C4485}"/>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sp>
        <p:nvSpPr>
          <p:cNvPr id="4" name="Text 2">
            <a:extLst>
              <a:ext uri="{FF2B5EF4-FFF2-40B4-BE49-F238E27FC236}">
                <a16:creationId xmlns:a16="http://schemas.microsoft.com/office/drawing/2014/main" id="{15BC5A87-A842-0D64-78AA-03FA8739EF7D}"/>
              </a:ext>
            </a:extLst>
          </p:cNvPr>
          <p:cNvSpPr/>
          <p:nvPr/>
        </p:nvSpPr>
        <p:spPr>
          <a:xfrm>
            <a:off x="661475" y="875209"/>
            <a:ext cx="6279255" cy="1606734"/>
          </a:xfrm>
          <a:prstGeom prst="rect">
            <a:avLst/>
          </a:prstGeom>
          <a:noFill/>
          <a:ln/>
        </p:spPr>
        <p:txBody>
          <a:bodyPr wrap="none" lIns="0" tIns="0" rIns="0" bIns="0" rtlCol="0" anchor="t"/>
          <a:lstStyle/>
          <a:p>
            <a:pPr marL="0" indent="0" algn="l">
              <a:lnSpc>
                <a:spcPct val="104000"/>
              </a:lnSpc>
              <a:buNone/>
            </a:pPr>
            <a:r>
              <a:rPr lang="en-US" sz="10000" b="1" dirty="0">
                <a:solidFill>
                  <a:srgbClr val="FFFFFF"/>
                </a:solidFill>
                <a:latin typeface="Inter Bold" pitchFamily="34" charset="0"/>
                <a:ea typeface="Inter Bold" pitchFamily="34" charset="-122"/>
                <a:cs typeface="Inter Bold" pitchFamily="34" charset="-120"/>
              </a:rPr>
              <a:t>GRACIAS</a:t>
            </a:r>
            <a:endParaRPr lang="en-US" sz="10000" dirty="0"/>
          </a:p>
        </p:txBody>
      </p:sp>
      <p:sp>
        <p:nvSpPr>
          <p:cNvPr id="6" name="Preguntas">
            <a:extLst>
              <a:ext uri="{FF2B5EF4-FFF2-40B4-BE49-F238E27FC236}">
                <a16:creationId xmlns:a16="http://schemas.microsoft.com/office/drawing/2014/main" id="{30B5DB2D-CE20-8658-C063-DC4A47A16032}"/>
              </a:ext>
            </a:extLst>
          </p:cNvPr>
          <p:cNvSpPr txBox="1"/>
          <p:nvPr/>
        </p:nvSpPr>
        <p:spPr>
          <a:xfrm>
            <a:off x="844732" y="2522333"/>
            <a:ext cx="10363200" cy="635000"/>
          </a:xfrm>
          <a:prstGeom prst="rect">
            <a:avLst/>
          </a:prstGeom>
          <a:noFill/>
        </p:spPr>
        <p:txBody>
          <a:bodyPr wrap="square" lIns="0" tIns="0" rIns="0" bIns="0">
            <a:normAutofit/>
          </a:bodyPr>
          <a:lstStyle/>
          <a:p>
            <a:pPr algn="l"/>
            <a:r>
              <a:rPr lang="es-ES" sz="3200" dirty="0">
                <a:solidFill>
                  <a:srgbClr val="C6FF00"/>
                </a:solidFill>
                <a:latin typeface="Calibri"/>
              </a:rPr>
              <a:t>¿Preguntas?</a:t>
            </a:r>
          </a:p>
        </p:txBody>
      </p:sp>
      <p:sp>
        <p:nvSpPr>
          <p:cNvPr id="7" name="Link70">
            <a:extLst>
              <a:ext uri="{FF2B5EF4-FFF2-40B4-BE49-F238E27FC236}">
                <a16:creationId xmlns:a16="http://schemas.microsoft.com/office/drawing/2014/main" id="{91FEBD57-D800-C737-31A5-D5F086141745}"/>
              </a:ext>
            </a:extLst>
          </p:cNvPr>
          <p:cNvSpPr txBox="1"/>
          <p:nvPr/>
        </p:nvSpPr>
        <p:spPr>
          <a:xfrm>
            <a:off x="1473200" y="4724400"/>
            <a:ext cx="2540000" cy="762000"/>
          </a:xfrm>
          <a:prstGeom prst="rect">
            <a:avLst/>
          </a:prstGeom>
          <a:noFill/>
        </p:spPr>
        <p:txBody>
          <a:bodyPr wrap="square" lIns="0" tIns="0" rIns="0" bIns="0">
            <a:normAutofit/>
          </a:bodyPr>
          <a:lstStyle/>
          <a:p>
            <a:r>
              <a:rPr lang="es-ES" sz="1600" b="1" dirty="0">
                <a:solidFill>
                  <a:srgbClr val="FFFFFF"/>
                </a:solidFill>
                <a:latin typeface="Calibri"/>
              </a:rPr>
              <a:t>Probar la app</a:t>
            </a:r>
          </a:p>
          <a:p>
            <a:pPr>
              <a:spcBef>
                <a:spcPts val="200"/>
              </a:spcBef>
            </a:pPr>
            <a:r>
              <a:rPr lang="es-ES" sz="1500" dirty="0">
                <a:solidFill>
                  <a:srgbClr val="A5D6A7"/>
                </a:solidFill>
                <a:latin typeface="Calibri"/>
              </a:rPr>
              <a:t>nacimiento.me/pistago</a:t>
            </a:r>
          </a:p>
        </p:txBody>
      </p:sp>
      <p:sp>
        <p:nvSpPr>
          <p:cNvPr id="8" name="Link71">
            <a:extLst>
              <a:ext uri="{FF2B5EF4-FFF2-40B4-BE49-F238E27FC236}">
                <a16:creationId xmlns:a16="http://schemas.microsoft.com/office/drawing/2014/main" id="{AA656CF3-65C2-0BF9-E04B-06796220B008}"/>
              </a:ext>
            </a:extLst>
          </p:cNvPr>
          <p:cNvSpPr txBox="1"/>
          <p:nvPr/>
        </p:nvSpPr>
        <p:spPr>
          <a:xfrm>
            <a:off x="4699000" y="4724400"/>
            <a:ext cx="2540000" cy="762000"/>
          </a:xfrm>
          <a:prstGeom prst="rect">
            <a:avLst/>
          </a:prstGeom>
          <a:noFill/>
        </p:spPr>
        <p:txBody>
          <a:bodyPr wrap="square" lIns="0" tIns="0" rIns="0" bIns="0">
            <a:normAutofit/>
          </a:bodyPr>
          <a:lstStyle/>
          <a:p>
            <a:r>
              <a:rPr lang="es-ES" sz="1600" b="1" dirty="0">
                <a:solidFill>
                  <a:srgbClr val="FFFFFF"/>
                </a:solidFill>
                <a:latin typeface="Calibri"/>
              </a:rPr>
              <a:t>Portfolio</a:t>
            </a:r>
          </a:p>
          <a:p>
            <a:pPr>
              <a:spcBef>
                <a:spcPts val="200"/>
              </a:spcBef>
            </a:pPr>
            <a:r>
              <a:rPr lang="es-ES" sz="1500" dirty="0">
                <a:solidFill>
                  <a:srgbClr val="A5D6A7"/>
                </a:solidFill>
                <a:latin typeface="Calibri"/>
              </a:rPr>
              <a:t>nacimiento.me</a:t>
            </a:r>
          </a:p>
        </p:txBody>
      </p:sp>
      <p:sp>
        <p:nvSpPr>
          <p:cNvPr id="9" name="Link72">
            <a:extLst>
              <a:ext uri="{FF2B5EF4-FFF2-40B4-BE49-F238E27FC236}">
                <a16:creationId xmlns:a16="http://schemas.microsoft.com/office/drawing/2014/main" id="{77EECFCC-60C3-D410-53E1-AE03F5C1DCEA}"/>
              </a:ext>
            </a:extLst>
          </p:cNvPr>
          <p:cNvSpPr txBox="1"/>
          <p:nvPr/>
        </p:nvSpPr>
        <p:spPr>
          <a:xfrm>
            <a:off x="7924800" y="4724400"/>
            <a:ext cx="2540000" cy="762000"/>
          </a:xfrm>
          <a:prstGeom prst="rect">
            <a:avLst/>
          </a:prstGeom>
          <a:noFill/>
        </p:spPr>
        <p:txBody>
          <a:bodyPr wrap="square" lIns="0" tIns="0" rIns="0" bIns="0">
            <a:normAutofit/>
          </a:bodyPr>
          <a:lstStyle/>
          <a:p>
            <a:r>
              <a:rPr lang="es-ES" sz="1600" b="1" dirty="0">
                <a:solidFill>
                  <a:srgbClr val="FFFFFF"/>
                </a:solidFill>
                <a:latin typeface="Calibri"/>
              </a:rPr>
              <a:t>Código</a:t>
            </a:r>
          </a:p>
          <a:p>
            <a:pPr>
              <a:spcBef>
                <a:spcPts val="200"/>
              </a:spcBef>
            </a:pPr>
            <a:r>
              <a:rPr lang="es-ES" sz="1500" dirty="0">
                <a:solidFill>
                  <a:srgbClr val="A5D6A7"/>
                </a:solidFill>
                <a:latin typeface="Calibri"/>
              </a:rPr>
              <a:t>github.com/pedroaviless</a:t>
            </a:r>
          </a:p>
        </p:txBody>
      </p:sp>
      <p:pic>
        <p:nvPicPr>
          <p:cNvPr id="10" name="Graphic 73" descr="Probar app">
            <a:extLst>
              <a:ext uri="{FF2B5EF4-FFF2-40B4-BE49-F238E27FC236}">
                <a16:creationId xmlns:a16="http://schemas.microsoft.com/office/drawing/2014/main" id="{52DADFAC-414C-6A86-0BE6-DD9608645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400" y="4724400"/>
            <a:ext cx="431800" cy="431800"/>
          </a:xfrm>
          <a:prstGeom prst="rect">
            <a:avLst/>
          </a:prstGeom>
        </p:spPr>
      </p:pic>
      <p:pic>
        <p:nvPicPr>
          <p:cNvPr id="11" name="Graphic 74" descr="Portfolio">
            <a:extLst>
              <a:ext uri="{FF2B5EF4-FFF2-40B4-BE49-F238E27FC236}">
                <a16:creationId xmlns:a16="http://schemas.microsoft.com/office/drawing/2014/main" id="{C80ADA7C-3B58-9757-E5BC-2AB0ABF228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0200" y="4724400"/>
            <a:ext cx="431800" cy="431800"/>
          </a:xfrm>
          <a:prstGeom prst="rect">
            <a:avLst/>
          </a:prstGeom>
        </p:spPr>
      </p:pic>
      <p:pic>
        <p:nvPicPr>
          <p:cNvPr id="12" name="Graphic 75" descr="Código">
            <a:extLst>
              <a:ext uri="{FF2B5EF4-FFF2-40B4-BE49-F238E27FC236}">
                <a16:creationId xmlns:a16="http://schemas.microsoft.com/office/drawing/2014/main" id="{6529F0F2-EE70-3EE5-E98A-2A149FD95B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6000" y="4800600"/>
            <a:ext cx="431800" cy="279400"/>
          </a:xfrm>
          <a:prstGeom prst="rect">
            <a:avLst/>
          </a:prstGeom>
        </p:spPr>
      </p:pic>
    </p:spTree>
    <p:extLst>
      <p:ext uri="{BB962C8B-B14F-4D97-AF65-F5344CB8AC3E}">
        <p14:creationId xmlns:p14="http://schemas.microsoft.com/office/powerpoint/2010/main" val="191941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661475" y="1064419"/>
            <a:ext cx="1564740" cy="355203"/>
          </a:xfrm>
          <a:prstGeom prst="roundRect">
            <a:avLst>
              <a:gd name="adj" fmla="val 17880"/>
            </a:avLst>
          </a:prstGeom>
          <a:solidFill>
            <a:srgbClr val="1F7135"/>
          </a:solidFill>
          <a:ln/>
        </p:spPr>
      </p:sp>
      <p:sp>
        <p:nvSpPr>
          <p:cNvPr id="3" name="Text 1"/>
          <p:cNvSpPr/>
          <p:nvPr/>
        </p:nvSpPr>
        <p:spPr>
          <a:xfrm>
            <a:off x="774879" y="1121073"/>
            <a:ext cx="1947516" cy="241895"/>
          </a:xfrm>
          <a:prstGeom prst="rect">
            <a:avLst/>
          </a:prstGeom>
          <a:noFill/>
          <a:ln/>
        </p:spPr>
        <p:txBody>
          <a:bodyPr wrap="none" lIns="0" tIns="0" rIns="0" bIns="0" rtlCol="0" anchor="t"/>
          <a:lstStyle/>
          <a:p>
            <a:pPr marL="0" indent="0" algn="l">
              <a:lnSpc>
                <a:spcPct val="133000"/>
              </a:lnSpc>
              <a:buNone/>
            </a:pPr>
            <a:r>
              <a:rPr lang="en-US" sz="1150" dirty="0">
                <a:solidFill>
                  <a:srgbClr val="FFFFFF"/>
                </a:solidFill>
                <a:latin typeface="Inter" pitchFamily="34" charset="0"/>
                <a:ea typeface="Inter" pitchFamily="34" charset="-122"/>
                <a:cs typeface="Inter" pitchFamily="34" charset="-120"/>
              </a:rPr>
              <a:t>A · EL CONTEXTO</a:t>
            </a:r>
            <a:endParaRPr lang="en-US" sz="1150" dirty="0"/>
          </a:p>
        </p:txBody>
      </p:sp>
      <p:sp>
        <p:nvSpPr>
          <p:cNvPr id="4" name="Text 2"/>
          <p:cNvSpPr/>
          <p:nvPr/>
        </p:nvSpPr>
        <p:spPr>
          <a:xfrm>
            <a:off x="661475" y="1495227"/>
            <a:ext cx="9090095" cy="590649"/>
          </a:xfrm>
          <a:prstGeom prst="rect">
            <a:avLst/>
          </a:prstGeom>
          <a:noFill/>
          <a:ln/>
        </p:spPr>
        <p:txBody>
          <a:bodyPr wrap="none" lIns="0" tIns="0" rIns="0" bIns="0" rtlCol="0" anchor="t"/>
          <a:lstStyle/>
          <a:p>
            <a:pPr marL="0" indent="0" algn="l">
              <a:lnSpc>
                <a:spcPct val="104000"/>
              </a:lnSpc>
              <a:buNone/>
            </a:pPr>
            <a:r>
              <a:rPr lang="en-US" sz="3700" b="1" dirty="0">
                <a:solidFill>
                  <a:srgbClr val="FFFFFF"/>
                </a:solidFill>
                <a:latin typeface="Inter Bold" pitchFamily="34" charset="0"/>
                <a:ea typeface="Inter Bold" pitchFamily="34" charset="-122"/>
                <a:cs typeface="Inter Bold" pitchFamily="34" charset="-120"/>
              </a:rPr>
              <a:t>Reservas gestionadas a mano. Caos.</a:t>
            </a:r>
            <a:endParaRPr lang="en-US" sz="3700" dirty="0"/>
          </a:p>
        </p:txBody>
      </p:sp>
      <p:sp>
        <p:nvSpPr>
          <p:cNvPr id="5" name="Text 3"/>
          <p:cNvSpPr/>
          <p:nvPr/>
        </p:nvSpPr>
        <p:spPr>
          <a:xfrm>
            <a:off x="661475" y="2369344"/>
            <a:ext cx="10868745" cy="907256"/>
          </a:xfrm>
          <a:prstGeom prst="rect">
            <a:avLst/>
          </a:prstGeom>
          <a:noFill/>
          <a:ln/>
        </p:spPr>
        <p:txBody>
          <a:bodyPr wrap="square" lIns="0" tIns="0" rIns="0" bIns="0" rtlCol="0" anchor="t">
            <a:normAutofit/>
          </a:bodyPr>
          <a:lstStyle/>
          <a:p>
            <a:pPr marL="0" indent="0" algn="l">
              <a:lnSpc>
                <a:spcPct val="133000"/>
              </a:lnSpc>
              <a:buNone/>
            </a:pPr>
            <a:r>
              <a:rPr lang="en-US" sz="1450" dirty="0">
                <a:solidFill>
                  <a:srgbClr val="E5E0DF"/>
                </a:solidFill>
                <a:latin typeface="Inter" pitchFamily="34" charset="0"/>
                <a:ea typeface="Inter" pitchFamily="34" charset="-122"/>
                <a:cs typeface="Inter" pitchFamily="34" charset="-120"/>
              </a:rPr>
              <a:t>Los clubes deportivos tradicionales gestionan sus pistas con métodos manuales: llamadas telefónicas, hojas de papel y mensajes de WhatsApp. El resultado es predecible: errores, conflictos y oportunidades perdidas. PistaGO nace para resolver este problema real con tecnología moderna.</a:t>
            </a:r>
            <a:endParaRPr lang="en-US" sz="1450" dirty="0"/>
          </a:p>
        </p:txBody>
      </p:sp>
      <p:sp>
        <p:nvSpPr>
          <p:cNvPr id="6" name="Shape 4"/>
          <p:cNvSpPr/>
          <p:nvPr/>
        </p:nvSpPr>
        <p:spPr>
          <a:xfrm>
            <a:off x="661475" y="3489226"/>
            <a:ext cx="3496877" cy="2304355"/>
          </a:xfrm>
          <a:prstGeom prst="roundRect">
            <a:avLst>
              <a:gd name="adj" fmla="val 3445"/>
            </a:avLst>
          </a:prstGeom>
          <a:solidFill>
            <a:srgbClr val="AEE4BD"/>
          </a:solidFill>
          <a:ln w="6350">
            <a:solidFill>
              <a:srgbClr val="94CAA3"/>
            </a:solidFill>
            <a:prstDash val="solid"/>
          </a:ln>
        </p:spPr>
      </p:sp>
      <p:sp>
        <p:nvSpPr>
          <p:cNvPr id="7" name="Text 5"/>
          <p:cNvSpPr/>
          <p:nvPr/>
        </p:nvSpPr>
        <p:spPr>
          <a:xfrm>
            <a:off x="856832" y="3684588"/>
            <a:ext cx="2362637" cy="295275"/>
          </a:xfrm>
          <a:prstGeom prst="rect">
            <a:avLst/>
          </a:prstGeom>
          <a:noFill/>
          <a:ln/>
        </p:spPr>
        <p:txBody>
          <a:bodyPr wrap="none" lIns="0" tIns="0" rIns="0" bIns="0" rtlCol="0" anchor="t"/>
          <a:lstStyle/>
          <a:p>
            <a:pPr marL="0" indent="0" algn="l">
              <a:lnSpc>
                <a:spcPct val="104000"/>
              </a:lnSpc>
              <a:buNone/>
            </a:pPr>
            <a:r>
              <a:rPr lang="en-US" sz="1850" b="1" dirty="0">
                <a:solidFill>
                  <a:srgbClr val="000000"/>
                </a:solidFill>
                <a:latin typeface="Inter Bold" pitchFamily="34" charset="0"/>
                <a:ea typeface="Inter Bold" pitchFamily="34" charset="-122"/>
                <a:cs typeface="Inter Bold" pitchFamily="34" charset="-120"/>
              </a:rPr>
              <a:t>🔀 Solapamientos</a:t>
            </a:r>
            <a:endParaRPr lang="en-US" sz="1850" dirty="0"/>
          </a:p>
        </p:txBody>
      </p:sp>
      <p:sp>
        <p:nvSpPr>
          <p:cNvPr id="8" name="Text 6"/>
          <p:cNvSpPr/>
          <p:nvPr/>
        </p:nvSpPr>
        <p:spPr>
          <a:xfrm>
            <a:off x="856832" y="4093270"/>
            <a:ext cx="3106164" cy="1209675"/>
          </a:xfrm>
          <a:prstGeom prst="rect">
            <a:avLst/>
          </a:prstGeom>
          <a:noFill/>
          <a:ln/>
        </p:spPr>
        <p:txBody>
          <a:bodyPr wrap="square" lIns="0" tIns="0" rIns="0" bIns="0" rtlCol="0" anchor="t">
            <a:normAutofit/>
          </a:bodyPr>
          <a:lstStyle/>
          <a:p>
            <a:pPr marL="0" indent="0" algn="l">
              <a:lnSpc>
                <a:spcPct val="133000"/>
              </a:lnSpc>
              <a:buNone/>
            </a:pPr>
            <a:r>
              <a:rPr lang="en-US" sz="1450" dirty="0">
                <a:solidFill>
                  <a:srgbClr val="000000"/>
                </a:solidFill>
                <a:latin typeface="Inter" pitchFamily="34" charset="0"/>
                <a:ea typeface="Inter" pitchFamily="34" charset="-122"/>
                <a:cs typeface="Inter" pitchFamily="34" charset="-120"/>
              </a:rPr>
              <a:t>Dos socios reservando la misma franja horaria sin saberlo, generando conflictos y reclamaciones en el club.</a:t>
            </a:r>
            <a:endParaRPr lang="en-US" sz="1450" dirty="0"/>
          </a:p>
        </p:txBody>
      </p:sp>
      <p:sp>
        <p:nvSpPr>
          <p:cNvPr id="9" name="Shape 7"/>
          <p:cNvSpPr/>
          <p:nvPr/>
        </p:nvSpPr>
        <p:spPr>
          <a:xfrm>
            <a:off x="4347359" y="3489226"/>
            <a:ext cx="3496877" cy="2304355"/>
          </a:xfrm>
          <a:prstGeom prst="roundRect">
            <a:avLst>
              <a:gd name="adj" fmla="val 3445"/>
            </a:avLst>
          </a:prstGeom>
          <a:solidFill>
            <a:srgbClr val="AEE4BD"/>
          </a:solidFill>
          <a:ln w="6350">
            <a:solidFill>
              <a:srgbClr val="94CAA3"/>
            </a:solidFill>
            <a:prstDash val="solid"/>
          </a:ln>
        </p:spPr>
      </p:sp>
      <p:sp>
        <p:nvSpPr>
          <p:cNvPr id="10" name="Text 8"/>
          <p:cNvSpPr/>
          <p:nvPr/>
        </p:nvSpPr>
        <p:spPr>
          <a:xfrm>
            <a:off x="4542716" y="3684588"/>
            <a:ext cx="2719218" cy="295275"/>
          </a:xfrm>
          <a:prstGeom prst="rect">
            <a:avLst/>
          </a:prstGeom>
          <a:noFill/>
          <a:ln/>
        </p:spPr>
        <p:txBody>
          <a:bodyPr wrap="none" lIns="0" tIns="0" rIns="0" bIns="0" rtlCol="0" anchor="t"/>
          <a:lstStyle/>
          <a:p>
            <a:pPr marL="0" indent="0" algn="l">
              <a:lnSpc>
                <a:spcPct val="104000"/>
              </a:lnSpc>
              <a:buNone/>
            </a:pPr>
            <a:r>
              <a:rPr lang="en-US" sz="1850" b="1" dirty="0">
                <a:solidFill>
                  <a:srgbClr val="000000"/>
                </a:solidFill>
                <a:latin typeface="Inter Bold" pitchFamily="34" charset="0"/>
                <a:ea typeface="Inter Bold" pitchFamily="34" charset="-122"/>
                <a:cs typeface="Inter Bold" pitchFamily="34" charset="-120"/>
              </a:rPr>
              <a:t>👁️ Falta de visibilidad</a:t>
            </a:r>
            <a:endParaRPr lang="en-US" sz="1850" dirty="0"/>
          </a:p>
        </p:txBody>
      </p:sp>
      <p:sp>
        <p:nvSpPr>
          <p:cNvPr id="11" name="Text 9"/>
          <p:cNvSpPr/>
          <p:nvPr/>
        </p:nvSpPr>
        <p:spPr>
          <a:xfrm>
            <a:off x="4542716" y="4093270"/>
            <a:ext cx="3106164" cy="907256"/>
          </a:xfrm>
          <a:prstGeom prst="rect">
            <a:avLst/>
          </a:prstGeom>
          <a:noFill/>
          <a:ln/>
        </p:spPr>
        <p:txBody>
          <a:bodyPr wrap="square" lIns="0" tIns="0" rIns="0" bIns="0" rtlCol="0" anchor="t">
            <a:normAutofit/>
          </a:bodyPr>
          <a:lstStyle/>
          <a:p>
            <a:pPr marL="0" indent="0" algn="l">
              <a:lnSpc>
                <a:spcPct val="133000"/>
              </a:lnSpc>
              <a:buNone/>
            </a:pPr>
            <a:r>
              <a:rPr lang="en-US" sz="1450" dirty="0">
                <a:solidFill>
                  <a:srgbClr val="000000"/>
                </a:solidFill>
                <a:latin typeface="Inter" pitchFamily="34" charset="0"/>
                <a:ea typeface="Inter" pitchFamily="34" charset="-122"/>
                <a:cs typeface="Inter" pitchFamily="34" charset="-120"/>
              </a:rPr>
              <a:t>No existe una forma fácil y centralizada de consultar qué pistas están libres en tiempo real.</a:t>
            </a:r>
            <a:endParaRPr lang="en-US" sz="1450" dirty="0"/>
          </a:p>
        </p:txBody>
      </p:sp>
      <p:sp>
        <p:nvSpPr>
          <p:cNvPr id="12" name="Shape 10"/>
          <p:cNvSpPr/>
          <p:nvPr/>
        </p:nvSpPr>
        <p:spPr>
          <a:xfrm>
            <a:off x="8033244" y="3489226"/>
            <a:ext cx="3496877" cy="2304355"/>
          </a:xfrm>
          <a:prstGeom prst="roundRect">
            <a:avLst>
              <a:gd name="adj" fmla="val 3445"/>
            </a:avLst>
          </a:prstGeom>
          <a:solidFill>
            <a:srgbClr val="AEE4BD"/>
          </a:solidFill>
          <a:ln w="6350">
            <a:solidFill>
              <a:srgbClr val="94CAA3"/>
            </a:solidFill>
            <a:prstDash val="solid"/>
          </a:ln>
        </p:spPr>
      </p:sp>
      <p:sp>
        <p:nvSpPr>
          <p:cNvPr id="13" name="Text 11"/>
          <p:cNvSpPr/>
          <p:nvPr/>
        </p:nvSpPr>
        <p:spPr>
          <a:xfrm>
            <a:off x="8228600" y="3684588"/>
            <a:ext cx="3106164" cy="590550"/>
          </a:xfrm>
          <a:prstGeom prst="rect">
            <a:avLst/>
          </a:prstGeom>
          <a:noFill/>
          <a:ln/>
        </p:spPr>
        <p:txBody>
          <a:bodyPr wrap="square" lIns="0" tIns="0" rIns="0" bIns="0" rtlCol="0" anchor="t">
            <a:normAutofit/>
          </a:bodyPr>
          <a:lstStyle/>
          <a:p>
            <a:pPr marL="0" indent="0" algn="l">
              <a:lnSpc>
                <a:spcPct val="104000"/>
              </a:lnSpc>
              <a:buNone/>
            </a:pPr>
            <a:r>
              <a:rPr lang="en-US" sz="1850" b="1" dirty="0">
                <a:solidFill>
                  <a:srgbClr val="000000"/>
                </a:solidFill>
                <a:latin typeface="Inter Bold" pitchFamily="34" charset="0"/>
                <a:ea typeface="Inter Bold" pitchFamily="34" charset="-122"/>
                <a:cs typeface="Inter Bold" pitchFamily="34" charset="-120"/>
              </a:rPr>
              <a:t>🗑️ Cancelaciones perdidas</a:t>
            </a:r>
            <a:endParaRPr lang="en-US" sz="1850" dirty="0"/>
          </a:p>
        </p:txBody>
      </p:sp>
      <p:sp>
        <p:nvSpPr>
          <p:cNvPr id="14" name="Text 12"/>
          <p:cNvSpPr/>
          <p:nvPr/>
        </p:nvSpPr>
        <p:spPr>
          <a:xfrm>
            <a:off x="8228600" y="4388545"/>
            <a:ext cx="3106164" cy="1209675"/>
          </a:xfrm>
          <a:prstGeom prst="rect">
            <a:avLst/>
          </a:prstGeom>
          <a:noFill/>
          <a:ln/>
        </p:spPr>
        <p:txBody>
          <a:bodyPr wrap="square" lIns="0" tIns="0" rIns="0" bIns="0" rtlCol="0" anchor="t">
            <a:normAutofit/>
          </a:bodyPr>
          <a:lstStyle/>
          <a:p>
            <a:pPr marL="0" indent="0" algn="l">
              <a:lnSpc>
                <a:spcPct val="133000"/>
              </a:lnSpc>
              <a:buNone/>
            </a:pPr>
            <a:r>
              <a:rPr lang="en-US" sz="1450" dirty="0">
                <a:solidFill>
                  <a:srgbClr val="000000"/>
                </a:solidFill>
                <a:latin typeface="Inter" pitchFamily="34" charset="0"/>
                <a:ea typeface="Inter" pitchFamily="34" charset="-122"/>
                <a:cs typeface="Inter" pitchFamily="34" charset="-120"/>
              </a:rPr>
              <a:t>Las pistas que quedan libres por cancelaciones no se reaprovechan, perdiendo capacidad de uso del club.</a:t>
            </a:r>
            <a:endParaRPr lang="en-US" sz="1450" dirty="0"/>
          </a:p>
        </p:txBody>
      </p:sp>
      <p:sp>
        <p:nvSpPr>
          <p:cNvPr id="15" name="ArcDeco">
            <a:extLst>
              <a:ext uri="{FF2B5EF4-FFF2-40B4-BE49-F238E27FC236}">
                <a16:creationId xmlns:a16="http://schemas.microsoft.com/office/drawing/2014/main" id="{4BAD9E25-C95A-A6B9-EB92-AB610BFF6A42}"/>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661475" y="753269"/>
            <a:ext cx="1565831" cy="355203"/>
          </a:xfrm>
          <a:prstGeom prst="roundRect">
            <a:avLst>
              <a:gd name="adj" fmla="val 17880"/>
            </a:avLst>
          </a:prstGeom>
          <a:solidFill>
            <a:srgbClr val="1F7135"/>
          </a:solidFill>
          <a:ln/>
        </p:spPr>
      </p:sp>
      <p:sp>
        <p:nvSpPr>
          <p:cNvPr id="3" name="Text 1"/>
          <p:cNvSpPr/>
          <p:nvPr/>
        </p:nvSpPr>
        <p:spPr>
          <a:xfrm>
            <a:off x="774879" y="809923"/>
            <a:ext cx="1948608" cy="241895"/>
          </a:xfrm>
          <a:prstGeom prst="rect">
            <a:avLst/>
          </a:prstGeom>
          <a:noFill/>
          <a:ln/>
        </p:spPr>
        <p:txBody>
          <a:bodyPr wrap="none" lIns="0" tIns="0" rIns="0" bIns="0" rtlCol="0" anchor="t"/>
          <a:lstStyle/>
          <a:p>
            <a:pPr marL="0" indent="0" algn="l">
              <a:lnSpc>
                <a:spcPct val="133000"/>
              </a:lnSpc>
              <a:buNone/>
            </a:pPr>
            <a:r>
              <a:rPr lang="en-US" sz="1150" dirty="0">
                <a:solidFill>
                  <a:srgbClr val="FFFFFF"/>
                </a:solidFill>
                <a:latin typeface="Inter" pitchFamily="34" charset="0"/>
                <a:ea typeface="Inter" pitchFamily="34" charset="-122"/>
                <a:cs typeface="Inter" pitchFamily="34" charset="-120"/>
              </a:rPr>
              <a:t>A · LA SOLUCIÓN</a:t>
            </a:r>
            <a:endParaRPr lang="en-US" sz="1150" dirty="0"/>
          </a:p>
        </p:txBody>
      </p:sp>
      <p:sp>
        <p:nvSpPr>
          <p:cNvPr id="4" name="Text 2"/>
          <p:cNvSpPr/>
          <p:nvPr/>
        </p:nvSpPr>
        <p:spPr>
          <a:xfrm>
            <a:off x="661475" y="1184077"/>
            <a:ext cx="8122241" cy="590649"/>
          </a:xfrm>
          <a:prstGeom prst="rect">
            <a:avLst/>
          </a:prstGeom>
          <a:noFill/>
          <a:ln/>
        </p:spPr>
        <p:txBody>
          <a:bodyPr wrap="none" lIns="0" tIns="0" rIns="0" bIns="0" rtlCol="0" anchor="t"/>
          <a:lstStyle/>
          <a:p>
            <a:pPr marL="0" indent="0" algn="l">
              <a:lnSpc>
                <a:spcPct val="104000"/>
              </a:lnSpc>
              <a:buNone/>
            </a:pPr>
            <a:r>
              <a:rPr lang="en-US" sz="3700" b="1" dirty="0">
                <a:solidFill>
                  <a:srgbClr val="C6FF00"/>
                </a:solidFill>
                <a:latin typeface="Inter Bold" pitchFamily="34" charset="0"/>
                <a:ea typeface="Inter Bold" pitchFamily="34" charset="-122"/>
                <a:cs typeface="Inter Bold" pitchFamily="34" charset="-120"/>
              </a:rPr>
              <a:t>PistaGO:</a:t>
            </a:r>
            <a:r>
              <a:rPr lang="en-US" sz="3700" b="1" dirty="0">
                <a:solidFill>
                  <a:srgbClr val="FFFFFF"/>
                </a:solidFill>
                <a:latin typeface="Inter Bold" pitchFamily="34" charset="0"/>
                <a:ea typeface="Inter Bold" pitchFamily="34" charset="-122"/>
                <a:cs typeface="Inter Bold" pitchFamily="34" charset="-120"/>
              </a:rPr>
              <a:t> app + backend + admin</a:t>
            </a:r>
            <a:endParaRPr lang="en-US" sz="3700" dirty="0"/>
          </a:p>
        </p:txBody>
      </p:sp>
      <p:sp>
        <p:nvSpPr>
          <p:cNvPr id="5" name="Text 3"/>
          <p:cNvSpPr/>
          <p:nvPr/>
        </p:nvSpPr>
        <p:spPr>
          <a:xfrm>
            <a:off x="661475" y="1721366"/>
            <a:ext cx="10868745" cy="907256"/>
          </a:xfrm>
          <a:prstGeom prst="rect">
            <a:avLst/>
          </a:prstGeom>
          <a:noFill/>
          <a:ln/>
        </p:spPr>
        <p:txBody>
          <a:bodyPr wrap="square" lIns="0" tIns="0" rIns="0" bIns="0" rtlCol="0" anchor="t">
            <a:normAutofit/>
          </a:bodyPr>
          <a:lstStyle/>
          <a:p>
            <a:pPr marL="0" indent="0" algn="l">
              <a:lnSpc>
                <a:spcPct val="133000"/>
              </a:lnSpc>
              <a:buNone/>
            </a:pPr>
            <a:r>
              <a:rPr lang="en-US" sz="1450" dirty="0">
                <a:solidFill>
                  <a:srgbClr val="E5E0DF"/>
                </a:solidFill>
                <a:latin typeface="Inter" pitchFamily="34" charset="0"/>
                <a:ea typeface="Inter" pitchFamily="34" charset="-122"/>
                <a:cs typeface="Inter" pitchFamily="34" charset="-120"/>
              </a:rPr>
              <a:t>Un sistema completo, en producción real, accesible desde cualquier dispositivo Android. Diseñado con una arquitectura cliente-servidor limpia que separa responsabilidades y permite escalar cada componente de forma independiente. El resultado es una solución robusta, segura y con identidad visual propia.</a:t>
            </a:r>
            <a:endParaRPr lang="en-US" sz="1450" dirty="0"/>
          </a:p>
        </p:txBody>
      </p:sp>
      <p:pic>
        <p:nvPicPr>
          <p:cNvPr id="6" name="Image 0"/>
          <p:cNvPicPr>
            <a:picLocks noChangeAspect="1"/>
          </p:cNvPicPr>
          <p:nvPr/>
        </p:nvPicPr>
        <p:blipFill>
          <a:blip r:embed="rId3"/>
          <a:srcRect/>
          <a:stretch/>
        </p:blipFill>
        <p:spPr>
          <a:xfrm>
            <a:off x="912406" y="2711464"/>
            <a:ext cx="2891749" cy="3855667"/>
          </a:xfrm>
          <a:prstGeom prst="rect">
            <a:avLst/>
          </a:prstGeom>
        </p:spPr>
      </p:pic>
      <p:sp>
        <p:nvSpPr>
          <p:cNvPr id="7" name="Text 4"/>
          <p:cNvSpPr/>
          <p:nvPr/>
        </p:nvSpPr>
        <p:spPr>
          <a:xfrm>
            <a:off x="4244472" y="2834162"/>
            <a:ext cx="2599962" cy="295275"/>
          </a:xfrm>
          <a:prstGeom prst="rect">
            <a:avLst/>
          </a:prstGeom>
          <a:noFill/>
          <a:ln/>
        </p:spPr>
        <p:txBody>
          <a:bodyPr wrap="none" lIns="0" tIns="0" rIns="0" bIns="0" rtlCol="0" anchor="t"/>
          <a:lstStyle/>
          <a:p>
            <a:pPr marL="0" indent="0" algn="l">
              <a:lnSpc>
                <a:spcPct val="104000"/>
              </a:lnSpc>
              <a:buNone/>
            </a:pPr>
            <a:r>
              <a:rPr lang="en-US" sz="1850" b="1" dirty="0">
                <a:solidFill>
                  <a:srgbClr val="000000"/>
                </a:solidFill>
                <a:latin typeface="Inter Bold" pitchFamily="34" charset="0"/>
                <a:ea typeface="Inter Bold" pitchFamily="34" charset="-122"/>
                <a:cs typeface="Inter Bold" pitchFamily="34" charset="-120"/>
              </a:rPr>
              <a:t>📱</a:t>
            </a:r>
            <a:r>
              <a:rPr lang="en-US" sz="1850" b="1" dirty="0">
                <a:solidFill>
                  <a:srgbClr val="E5E0DF"/>
                </a:solidFill>
                <a:latin typeface="Inter Bold" pitchFamily="34" charset="0"/>
                <a:ea typeface="Inter Bold" pitchFamily="34" charset="-122"/>
                <a:cs typeface="Inter Bold" pitchFamily="34" charset="-120"/>
              </a:rPr>
              <a:t> </a:t>
            </a:r>
            <a:r>
              <a:rPr lang="en-US" sz="1850" b="1" dirty="0">
                <a:solidFill>
                  <a:srgbClr val="C6FF00"/>
                </a:solidFill>
                <a:latin typeface="Inter Bold" pitchFamily="34" charset="0"/>
                <a:ea typeface="Inter Bold" pitchFamily="34" charset="-122"/>
                <a:cs typeface="Inter Bold" pitchFamily="34" charset="-120"/>
              </a:rPr>
              <a:t>App Android Nativa</a:t>
            </a:r>
            <a:endParaRPr lang="en-US" sz="1850" dirty="0">
              <a:solidFill>
                <a:srgbClr val="C6FF00"/>
              </a:solidFill>
            </a:endParaRPr>
          </a:p>
        </p:txBody>
      </p:sp>
      <p:sp>
        <p:nvSpPr>
          <p:cNvPr id="8" name="Text 5"/>
          <p:cNvSpPr/>
          <p:nvPr/>
        </p:nvSpPr>
        <p:spPr>
          <a:xfrm>
            <a:off x="4363134" y="3129437"/>
            <a:ext cx="3465426" cy="1039416"/>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Kotlin + Jetpack Compose</a:t>
            </a:r>
            <a:endParaRPr lang="en-US" sz="1450" dirty="0"/>
          </a:p>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Material Design 3</a:t>
            </a:r>
            <a:endParaRPr lang="en-US" sz="1450" dirty="0"/>
          </a:p>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Identidad visual propia</a:t>
            </a:r>
            <a:endParaRPr lang="en-US" sz="1450" dirty="0"/>
          </a:p>
        </p:txBody>
      </p:sp>
      <p:sp>
        <p:nvSpPr>
          <p:cNvPr id="10" name="Text 6"/>
          <p:cNvSpPr/>
          <p:nvPr/>
        </p:nvSpPr>
        <p:spPr>
          <a:xfrm>
            <a:off x="4244472" y="4456137"/>
            <a:ext cx="2362637" cy="295275"/>
          </a:xfrm>
          <a:prstGeom prst="rect">
            <a:avLst/>
          </a:prstGeom>
          <a:noFill/>
          <a:ln/>
        </p:spPr>
        <p:txBody>
          <a:bodyPr wrap="none" lIns="0" tIns="0" rIns="0" bIns="0" rtlCol="0" anchor="t"/>
          <a:lstStyle/>
          <a:p>
            <a:pPr marL="0" indent="0" algn="l">
              <a:lnSpc>
                <a:spcPct val="104000"/>
              </a:lnSpc>
              <a:buNone/>
            </a:pPr>
            <a:r>
              <a:rPr lang="en-US" sz="1850" b="1" dirty="0">
                <a:solidFill>
                  <a:srgbClr val="000000"/>
                </a:solidFill>
                <a:latin typeface="Inter Bold" pitchFamily="34" charset="0"/>
                <a:ea typeface="Inter Bold" pitchFamily="34" charset="-122"/>
                <a:cs typeface="Inter Bold" pitchFamily="34" charset="-120"/>
              </a:rPr>
              <a:t>⚙️</a:t>
            </a:r>
            <a:r>
              <a:rPr lang="en-US" sz="1850" b="1" dirty="0">
                <a:solidFill>
                  <a:srgbClr val="E5E0DF"/>
                </a:solidFill>
                <a:latin typeface="Inter Bold" pitchFamily="34" charset="0"/>
                <a:ea typeface="Inter Bold" pitchFamily="34" charset="-122"/>
                <a:cs typeface="Inter Bold" pitchFamily="34" charset="-120"/>
              </a:rPr>
              <a:t> </a:t>
            </a:r>
            <a:r>
              <a:rPr lang="en-US" sz="1850" b="1" dirty="0">
                <a:solidFill>
                  <a:srgbClr val="C6FF00"/>
                </a:solidFill>
                <a:latin typeface="Inter Bold" pitchFamily="34" charset="0"/>
                <a:ea typeface="Inter Bold" pitchFamily="34" charset="-122"/>
                <a:cs typeface="Inter Bold" pitchFamily="34" charset="-120"/>
              </a:rPr>
              <a:t>Backend REST</a:t>
            </a:r>
            <a:endParaRPr lang="en-US" sz="1850" dirty="0">
              <a:solidFill>
                <a:srgbClr val="C6FF00"/>
              </a:solidFill>
            </a:endParaRPr>
          </a:p>
        </p:txBody>
      </p:sp>
      <p:sp>
        <p:nvSpPr>
          <p:cNvPr id="11" name="Text 7"/>
          <p:cNvSpPr/>
          <p:nvPr/>
        </p:nvSpPr>
        <p:spPr>
          <a:xfrm>
            <a:off x="4363134" y="4751412"/>
            <a:ext cx="3465426" cy="1039416"/>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Spring Boot 3 + Kotlin</a:t>
            </a:r>
            <a:endParaRPr lang="en-US" sz="1450" dirty="0"/>
          </a:p>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JWT + Spring Security</a:t>
            </a:r>
            <a:endParaRPr lang="en-US" sz="1450" dirty="0"/>
          </a:p>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PostgreSQL 16</a:t>
            </a:r>
            <a:endParaRPr lang="en-US" sz="1450" dirty="0"/>
          </a:p>
        </p:txBody>
      </p:sp>
      <p:sp>
        <p:nvSpPr>
          <p:cNvPr id="13" name="Text 8"/>
          <p:cNvSpPr/>
          <p:nvPr/>
        </p:nvSpPr>
        <p:spPr>
          <a:xfrm>
            <a:off x="7605925" y="2832337"/>
            <a:ext cx="3465426" cy="295275"/>
          </a:xfrm>
          <a:prstGeom prst="rect">
            <a:avLst/>
          </a:prstGeom>
          <a:noFill/>
          <a:ln/>
        </p:spPr>
        <p:txBody>
          <a:bodyPr wrap="none" lIns="0" tIns="0" rIns="0" bIns="0" rtlCol="0" anchor="t"/>
          <a:lstStyle/>
          <a:p>
            <a:pPr marL="0" indent="0" algn="l">
              <a:lnSpc>
                <a:spcPct val="104000"/>
              </a:lnSpc>
              <a:buNone/>
            </a:pPr>
            <a:r>
              <a:rPr lang="en-US" sz="1850" b="1" dirty="0">
                <a:solidFill>
                  <a:srgbClr val="C6FF00"/>
                </a:solidFill>
                <a:latin typeface="Inter Bold" pitchFamily="34" charset="0"/>
                <a:ea typeface="Inter Bold" pitchFamily="34" charset="-122"/>
                <a:cs typeface="Inter Bold" pitchFamily="34" charset="-120"/>
              </a:rPr>
              <a:t>🖥️ Sistema de notificaciones</a:t>
            </a:r>
            <a:endParaRPr lang="en-US" sz="1850" dirty="0">
              <a:solidFill>
                <a:srgbClr val="C6FF00"/>
              </a:solidFill>
            </a:endParaRPr>
          </a:p>
        </p:txBody>
      </p:sp>
      <p:sp>
        <p:nvSpPr>
          <p:cNvPr id="14" name="Text 9"/>
          <p:cNvSpPr/>
          <p:nvPr/>
        </p:nvSpPr>
        <p:spPr>
          <a:xfrm>
            <a:off x="7725066" y="3108719"/>
            <a:ext cx="3465426" cy="1039416"/>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Integrado con Firebase Cloud</a:t>
            </a:r>
            <a:endParaRPr lang="en-US" sz="1450" dirty="0"/>
          </a:p>
          <a:p>
            <a:pPr algn="l">
              <a:lnSpc>
                <a:spcPct val="133000"/>
              </a:lnSpc>
              <a:buSzPct val="100000"/>
            </a:pPr>
            <a:r>
              <a:rPr lang="en-US" sz="1450" dirty="0">
                <a:solidFill>
                  <a:srgbClr val="E5E0DF"/>
                </a:solidFill>
                <a:latin typeface="Inter" pitchFamily="34" charset="0"/>
                <a:ea typeface="Inter" pitchFamily="34" charset="-122"/>
                <a:cs typeface="Inter" pitchFamily="34" charset="-120"/>
              </a:rPr>
              <a:t>       Messaging</a:t>
            </a:r>
            <a:endParaRPr lang="en-US" sz="1450" dirty="0"/>
          </a:p>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Información en tiempo real</a:t>
            </a:r>
            <a:endParaRPr lang="en-US" sz="1450" dirty="0"/>
          </a:p>
        </p:txBody>
      </p:sp>
      <p:sp>
        <p:nvSpPr>
          <p:cNvPr id="15" name="ArcDeco">
            <a:extLst>
              <a:ext uri="{FF2B5EF4-FFF2-40B4-BE49-F238E27FC236}">
                <a16:creationId xmlns:a16="http://schemas.microsoft.com/office/drawing/2014/main" id="{54966CA5-EDAE-0BF3-25CA-EA3FEDE04F12}"/>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sp>
        <p:nvSpPr>
          <p:cNvPr id="16" name="Text 8">
            <a:extLst>
              <a:ext uri="{FF2B5EF4-FFF2-40B4-BE49-F238E27FC236}">
                <a16:creationId xmlns:a16="http://schemas.microsoft.com/office/drawing/2014/main" id="{66D02215-9F43-3630-3980-0833CA3E2F3D}"/>
              </a:ext>
            </a:extLst>
          </p:cNvPr>
          <p:cNvSpPr/>
          <p:nvPr/>
        </p:nvSpPr>
        <p:spPr>
          <a:xfrm>
            <a:off x="7605925" y="4374393"/>
            <a:ext cx="3143866" cy="295275"/>
          </a:xfrm>
          <a:prstGeom prst="rect">
            <a:avLst/>
          </a:prstGeom>
          <a:noFill/>
          <a:ln/>
        </p:spPr>
        <p:txBody>
          <a:bodyPr wrap="none" lIns="0" tIns="0" rIns="0" bIns="0" rtlCol="0" anchor="t"/>
          <a:lstStyle/>
          <a:p>
            <a:pPr marL="0" indent="0" algn="l">
              <a:lnSpc>
                <a:spcPct val="104000"/>
              </a:lnSpc>
              <a:buNone/>
            </a:pPr>
            <a:r>
              <a:rPr lang="es-ES" sz="2000" dirty="0"/>
              <a:t>☁️ </a:t>
            </a:r>
            <a:r>
              <a:rPr lang="es-ES" sz="2000" b="1" dirty="0">
                <a:solidFill>
                  <a:srgbClr val="C6FF00"/>
                </a:solidFill>
              </a:rPr>
              <a:t>Infraestructura</a:t>
            </a:r>
            <a:endParaRPr lang="en-US" sz="1850" dirty="0">
              <a:solidFill>
                <a:srgbClr val="C6FF00"/>
              </a:solidFill>
            </a:endParaRPr>
          </a:p>
        </p:txBody>
      </p:sp>
      <p:sp>
        <p:nvSpPr>
          <p:cNvPr id="17" name="Text 9">
            <a:extLst>
              <a:ext uri="{FF2B5EF4-FFF2-40B4-BE49-F238E27FC236}">
                <a16:creationId xmlns:a16="http://schemas.microsoft.com/office/drawing/2014/main" id="{3174A922-F5FD-0A71-182F-62F8EABB6AC4}"/>
              </a:ext>
            </a:extLst>
          </p:cNvPr>
          <p:cNvSpPr/>
          <p:nvPr/>
        </p:nvSpPr>
        <p:spPr>
          <a:xfrm>
            <a:off x="7725066" y="4730017"/>
            <a:ext cx="3465426" cy="1039416"/>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450" dirty="0">
                <a:solidFill>
                  <a:srgbClr val="E5E0DF"/>
                </a:solidFill>
                <a:latin typeface="Inter" pitchFamily="34" charset="0"/>
                <a:ea typeface="Inter" pitchFamily="34" charset="-122"/>
                <a:cs typeface="Inter" pitchFamily="34" charset="-120"/>
              </a:rPr>
              <a:t>VPS Ubuntu (DigitalOcean)</a:t>
            </a:r>
            <a:endParaRPr lang="en-US" sz="1450" dirty="0"/>
          </a:p>
          <a:p>
            <a:pPr marL="342900" indent="-342900" algn="l">
              <a:lnSpc>
                <a:spcPct val="133000"/>
              </a:lnSpc>
              <a:buSzPct val="100000"/>
              <a:buChar char="•"/>
            </a:pPr>
            <a:r>
              <a:rPr lang="es-ES" sz="1600" dirty="0">
                <a:solidFill>
                  <a:schemeClr val="bg1"/>
                </a:solidFill>
                <a:latin typeface="Inter" panose="020B0604020202020204" charset="0"/>
              </a:rPr>
              <a:t>HTTPS con Let's Encrypt</a:t>
            </a:r>
            <a:endParaRPr lang="en-US" sz="1450" dirty="0">
              <a:solidFill>
                <a:schemeClr val="bg1"/>
              </a:solidFill>
              <a:latin typeface="Inter" panose="020B0604020202020204" charset="0"/>
            </a:endParaRPr>
          </a:p>
          <a:p>
            <a:pPr marL="342900" indent="-342900" algn="l">
              <a:lnSpc>
                <a:spcPct val="133000"/>
              </a:lnSpc>
              <a:buSzPct val="100000"/>
              <a:buChar char="•"/>
            </a:pPr>
            <a:r>
              <a:rPr lang="es-ES" sz="1450" dirty="0">
                <a:solidFill>
                  <a:srgbClr val="E5E0DF"/>
                </a:solidFill>
                <a:latin typeface="Inter" pitchFamily="34" charset="0"/>
                <a:ea typeface="Inter" pitchFamily="34" charset="-122"/>
                <a:cs typeface="Inter" pitchFamily="34" charset="-120"/>
              </a:rPr>
              <a:t>API en api.nacimiento.me</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E3E7A85E-1103-2115-CFAD-5D4F8E97D48E}"/>
              </a:ext>
            </a:extLst>
          </p:cNvPr>
          <p:cNvSpPr/>
          <p:nvPr/>
        </p:nvSpPr>
        <p:spPr>
          <a:xfrm>
            <a:off x="428561" y="469532"/>
            <a:ext cx="2052983" cy="308868"/>
          </a:xfrm>
          <a:prstGeom prst="roundRect">
            <a:avLst>
              <a:gd name="adj" fmla="val 18506"/>
            </a:avLst>
          </a:prstGeom>
          <a:solidFill>
            <a:srgbClr val="1F7135"/>
          </a:solidFill>
          <a:ln/>
        </p:spPr>
      </p:sp>
      <p:sp>
        <p:nvSpPr>
          <p:cNvPr id="3" name="Text 1">
            <a:extLst>
              <a:ext uri="{FF2B5EF4-FFF2-40B4-BE49-F238E27FC236}">
                <a16:creationId xmlns:a16="http://schemas.microsoft.com/office/drawing/2014/main" id="{3A1A28FD-9774-05CE-D55F-EC10B86E3C0F}"/>
              </a:ext>
            </a:extLst>
          </p:cNvPr>
          <p:cNvSpPr/>
          <p:nvPr/>
        </p:nvSpPr>
        <p:spPr>
          <a:xfrm>
            <a:off x="530555" y="520531"/>
            <a:ext cx="1950989" cy="206871"/>
          </a:xfrm>
          <a:prstGeom prst="rect">
            <a:avLst/>
          </a:prstGeom>
          <a:noFill/>
          <a:ln/>
        </p:spPr>
        <p:txBody>
          <a:bodyPr wrap="none" lIns="0" tIns="0" rIns="0" bIns="0" rtlCol="0" anchor="t"/>
          <a:lstStyle/>
          <a:p>
            <a:pPr marL="0" indent="0" algn="l">
              <a:lnSpc>
                <a:spcPct val="127000"/>
              </a:lnSpc>
              <a:buNone/>
            </a:pPr>
            <a:r>
              <a:rPr lang="en-US" sz="1150" dirty="0">
                <a:solidFill>
                  <a:srgbClr val="FFFFFF"/>
                </a:solidFill>
                <a:latin typeface="Inter" pitchFamily="34" charset="0"/>
              </a:rPr>
              <a:t>A · CASOS DE USO UML</a:t>
            </a:r>
            <a:endParaRPr lang="en-US" sz="1150" dirty="0"/>
          </a:p>
        </p:txBody>
      </p:sp>
      <p:sp>
        <p:nvSpPr>
          <p:cNvPr id="4" name="ArcDeco">
            <a:extLst>
              <a:ext uri="{FF2B5EF4-FFF2-40B4-BE49-F238E27FC236}">
                <a16:creationId xmlns:a16="http://schemas.microsoft.com/office/drawing/2014/main" id="{3E2EA898-B88C-7363-3AA4-3E27E376A1A3}"/>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pic>
        <p:nvPicPr>
          <p:cNvPr id="12" name="Imagen 11">
            <a:extLst>
              <a:ext uri="{FF2B5EF4-FFF2-40B4-BE49-F238E27FC236}">
                <a16:creationId xmlns:a16="http://schemas.microsoft.com/office/drawing/2014/main" id="{B592944C-9636-8ED5-0D3B-1BCB00E4D8A7}"/>
              </a:ext>
            </a:extLst>
          </p:cNvPr>
          <p:cNvPicPr>
            <a:picLocks noChangeAspect="1"/>
          </p:cNvPicPr>
          <p:nvPr/>
        </p:nvPicPr>
        <p:blipFill>
          <a:blip r:embed="rId2"/>
          <a:stretch>
            <a:fillRect/>
          </a:stretch>
        </p:blipFill>
        <p:spPr>
          <a:xfrm>
            <a:off x="387082" y="469532"/>
            <a:ext cx="11274363" cy="6482758"/>
          </a:xfrm>
          <a:prstGeom prst="rect">
            <a:avLst/>
          </a:prstGeom>
        </p:spPr>
      </p:pic>
    </p:spTree>
    <p:extLst>
      <p:ext uri="{BB962C8B-B14F-4D97-AF65-F5344CB8AC3E}">
        <p14:creationId xmlns:p14="http://schemas.microsoft.com/office/powerpoint/2010/main" val="1794744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661475" y="595709"/>
            <a:ext cx="2125970" cy="308868"/>
          </a:xfrm>
          <a:prstGeom prst="roundRect">
            <a:avLst>
              <a:gd name="adj" fmla="val 18506"/>
            </a:avLst>
          </a:prstGeom>
          <a:solidFill>
            <a:srgbClr val="1F7135"/>
          </a:solidFill>
          <a:ln/>
        </p:spPr>
      </p:sp>
      <p:sp>
        <p:nvSpPr>
          <p:cNvPr id="3" name="Text 1"/>
          <p:cNvSpPr/>
          <p:nvPr/>
        </p:nvSpPr>
        <p:spPr>
          <a:xfrm>
            <a:off x="709099" y="655319"/>
            <a:ext cx="2370078" cy="206871"/>
          </a:xfrm>
          <a:prstGeom prst="rect">
            <a:avLst/>
          </a:prstGeom>
          <a:noFill/>
          <a:ln/>
        </p:spPr>
        <p:txBody>
          <a:bodyPr wrap="none" lIns="0" tIns="0" rIns="0" bIns="0" rtlCol="0" anchor="t"/>
          <a:lstStyle/>
          <a:p>
            <a:pPr marL="0" indent="0" algn="l">
              <a:lnSpc>
                <a:spcPct val="127000"/>
              </a:lnSpc>
              <a:buNone/>
            </a:pPr>
            <a:r>
              <a:rPr lang="en-US" sz="1150" dirty="0">
                <a:solidFill>
                  <a:srgbClr val="FFFFFF"/>
                </a:solidFill>
                <a:latin typeface="Inter" pitchFamily="34" charset="0"/>
                <a:ea typeface="Inter" pitchFamily="34" charset="-122"/>
                <a:cs typeface="Inter" pitchFamily="34" charset="-120"/>
              </a:rPr>
              <a:t>D · STACK TECNOLÓGICO</a:t>
            </a:r>
            <a:endParaRPr lang="en-US" sz="1150" dirty="0"/>
          </a:p>
        </p:txBody>
      </p:sp>
      <p:sp>
        <p:nvSpPr>
          <p:cNvPr id="4" name="Text 2"/>
          <p:cNvSpPr/>
          <p:nvPr/>
        </p:nvSpPr>
        <p:spPr>
          <a:xfrm>
            <a:off x="661475" y="965795"/>
            <a:ext cx="5517119" cy="531614"/>
          </a:xfrm>
          <a:prstGeom prst="rect">
            <a:avLst/>
          </a:prstGeom>
          <a:noFill/>
          <a:ln/>
        </p:spPr>
        <p:txBody>
          <a:bodyPr wrap="none" lIns="0" tIns="0" rIns="0" bIns="0" rtlCol="0" anchor="t"/>
          <a:lstStyle/>
          <a:p>
            <a:pPr marL="0" indent="0" algn="l">
              <a:lnSpc>
                <a:spcPct val="104000"/>
              </a:lnSpc>
              <a:buNone/>
            </a:pPr>
            <a:r>
              <a:rPr lang="en-US" sz="3300" b="1" dirty="0">
                <a:solidFill>
                  <a:srgbClr val="C6FF00"/>
                </a:solidFill>
                <a:latin typeface="Inter Bold" pitchFamily="34" charset="0"/>
                <a:ea typeface="Inter Bold" pitchFamily="34" charset="-122"/>
                <a:cs typeface="Inter Bold" pitchFamily="34" charset="-120"/>
              </a:rPr>
              <a:t>Tecnologías</a:t>
            </a:r>
            <a:r>
              <a:rPr lang="en-US" sz="3300" b="1" dirty="0">
                <a:solidFill>
                  <a:srgbClr val="FFFFFF"/>
                </a:solidFill>
                <a:latin typeface="Inter Bold" pitchFamily="34" charset="0"/>
                <a:ea typeface="Inter Bold" pitchFamily="34" charset="-122"/>
                <a:cs typeface="Inter Bold" pitchFamily="34" charset="-120"/>
              </a:rPr>
              <a:t> </a:t>
            </a:r>
            <a:r>
              <a:rPr lang="en-US" sz="3300" b="1" dirty="0">
                <a:solidFill>
                  <a:srgbClr val="C6FF00"/>
                </a:solidFill>
                <a:latin typeface="Inter Bold" pitchFamily="34" charset="0"/>
                <a:ea typeface="Inter Bold" pitchFamily="34" charset="-122"/>
                <a:cs typeface="Inter Bold" pitchFamily="34" charset="-120"/>
              </a:rPr>
              <a:t>empleadas</a:t>
            </a:r>
            <a:endParaRPr lang="en-US" sz="3300" dirty="0">
              <a:solidFill>
                <a:srgbClr val="C6FF00"/>
              </a:solidFill>
            </a:endParaRPr>
          </a:p>
        </p:txBody>
      </p:sp>
      <p:sp>
        <p:nvSpPr>
          <p:cNvPr id="5" name="Text 3"/>
          <p:cNvSpPr/>
          <p:nvPr/>
        </p:nvSpPr>
        <p:spPr>
          <a:xfrm>
            <a:off x="661475" y="1727002"/>
            <a:ext cx="10868745" cy="775692"/>
          </a:xfrm>
          <a:prstGeom prst="rect">
            <a:avLst/>
          </a:prstGeom>
          <a:noFill/>
          <a:ln/>
        </p:spPr>
        <p:txBody>
          <a:bodyPr wrap="square" lIns="0" tIns="0" rIns="0" bIns="0" rtlCol="0" anchor="t">
            <a:normAutofit/>
          </a:bodyPr>
          <a:lstStyle/>
          <a:p>
            <a:pPr marL="0" indent="0" algn="l">
              <a:lnSpc>
                <a:spcPct val="127000"/>
              </a:lnSpc>
              <a:buNone/>
            </a:pPr>
            <a:r>
              <a:rPr lang="en-US" sz="1300" dirty="0">
                <a:solidFill>
                  <a:srgbClr val="E5E0DF"/>
                </a:solidFill>
                <a:latin typeface="Inter" pitchFamily="34" charset="0"/>
                <a:ea typeface="Inter" pitchFamily="34" charset="-122"/>
                <a:cs typeface="Inter" pitchFamily="34" charset="-120"/>
              </a:rPr>
              <a:t>El proyecto integra un stack tecnológico moderno y coherente, seleccionado para garantizar rendimiento, mantenibilidad y una experiencia de usuario fluida. Cada tecnología cumple un rol específico dentro de la arquitectura, desde la interfaz nativa en el cliente hasta la persistencia relacional en el servidor.</a:t>
            </a:r>
            <a:endParaRPr lang="en-US" sz="1300" dirty="0"/>
          </a:p>
        </p:txBody>
      </p:sp>
      <p:sp>
        <p:nvSpPr>
          <p:cNvPr id="6" name="Shape 4"/>
          <p:cNvSpPr/>
          <p:nvPr/>
        </p:nvSpPr>
        <p:spPr>
          <a:xfrm>
            <a:off x="539042" y="2674938"/>
            <a:ext cx="5471777" cy="3587353"/>
          </a:xfrm>
          <a:prstGeom prst="roundRect">
            <a:avLst>
              <a:gd name="adj" fmla="val 3414"/>
            </a:avLst>
          </a:prstGeom>
          <a:solidFill>
            <a:schemeClr val="bg1"/>
          </a:solidFill>
          <a:ln/>
        </p:spPr>
      </p:sp>
      <p:sp>
        <p:nvSpPr>
          <p:cNvPr id="7" name="Text 5"/>
          <p:cNvSpPr/>
          <p:nvPr/>
        </p:nvSpPr>
        <p:spPr>
          <a:xfrm>
            <a:off x="709099" y="2828032"/>
            <a:ext cx="2735988" cy="265708"/>
          </a:xfrm>
          <a:prstGeom prst="rect">
            <a:avLst/>
          </a:prstGeom>
          <a:noFill/>
          <a:ln/>
        </p:spPr>
        <p:txBody>
          <a:bodyPr wrap="none" lIns="0" tIns="0" rIns="0" bIns="0" rtlCol="0" anchor="t"/>
          <a:lstStyle/>
          <a:p>
            <a:pPr marL="0" indent="0" algn="l">
              <a:lnSpc>
                <a:spcPct val="104000"/>
              </a:lnSpc>
              <a:buNone/>
            </a:pPr>
            <a:r>
              <a:rPr lang="en-US" sz="1650" b="1" dirty="0">
                <a:solidFill>
                  <a:srgbClr val="000000"/>
                </a:solidFill>
                <a:latin typeface="Inter Bold" pitchFamily="34" charset="0"/>
                <a:ea typeface="Inter Bold" pitchFamily="34" charset="-122"/>
                <a:cs typeface="Inter Bold" pitchFamily="34" charset="-120"/>
              </a:rPr>
              <a:t>Cliente Android</a:t>
            </a:r>
            <a:endParaRPr lang="en-US" sz="1650" dirty="0"/>
          </a:p>
        </p:txBody>
      </p:sp>
      <p:sp>
        <p:nvSpPr>
          <p:cNvPr id="8" name="Text 6"/>
          <p:cNvSpPr/>
          <p:nvPr/>
        </p:nvSpPr>
        <p:spPr>
          <a:xfrm>
            <a:off x="709099" y="3246834"/>
            <a:ext cx="5131664" cy="1507133"/>
          </a:xfrm>
          <a:prstGeom prst="rect">
            <a:avLst/>
          </a:prstGeom>
          <a:noFill/>
          <a:ln/>
        </p:spPr>
        <p:txBody>
          <a:bodyPr wrap="square" lIns="0" tIns="0" rIns="0" bIns="0" rtlCol="0" anchor="t">
            <a:normAutofit/>
          </a:bodyPr>
          <a:lstStyle/>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Kotlin · Jetpack Compose</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Material Design 3</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Arquitectura MVVM + Clean</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Hilt · Retrofit · Coil</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DataStore</a:t>
            </a:r>
            <a:endParaRPr lang="en-US" sz="1300" dirty="0"/>
          </a:p>
        </p:txBody>
      </p:sp>
      <p:sp>
        <p:nvSpPr>
          <p:cNvPr id="9" name="Shape 7"/>
          <p:cNvSpPr/>
          <p:nvPr/>
        </p:nvSpPr>
        <p:spPr>
          <a:xfrm>
            <a:off x="6187226" y="2674938"/>
            <a:ext cx="5471777" cy="3587353"/>
          </a:xfrm>
          <a:prstGeom prst="roundRect">
            <a:avLst>
              <a:gd name="adj" fmla="val 3414"/>
            </a:avLst>
          </a:prstGeom>
          <a:solidFill>
            <a:schemeClr val="bg1"/>
          </a:solidFill>
          <a:ln/>
        </p:spPr>
      </p:sp>
      <p:sp>
        <p:nvSpPr>
          <p:cNvPr id="10" name="Text 8"/>
          <p:cNvSpPr/>
          <p:nvPr/>
        </p:nvSpPr>
        <p:spPr>
          <a:xfrm>
            <a:off x="6357282" y="2828032"/>
            <a:ext cx="2735988" cy="265708"/>
          </a:xfrm>
          <a:prstGeom prst="rect">
            <a:avLst/>
          </a:prstGeom>
          <a:noFill/>
          <a:ln/>
        </p:spPr>
        <p:txBody>
          <a:bodyPr wrap="none" lIns="0" tIns="0" rIns="0" bIns="0" rtlCol="0" anchor="t"/>
          <a:lstStyle/>
          <a:p>
            <a:pPr marL="0" indent="0" algn="l">
              <a:lnSpc>
                <a:spcPct val="104000"/>
              </a:lnSpc>
              <a:buNone/>
            </a:pPr>
            <a:r>
              <a:rPr lang="en-US" sz="1650" b="1" dirty="0">
                <a:solidFill>
                  <a:srgbClr val="000000"/>
                </a:solidFill>
                <a:latin typeface="Inter Bold" pitchFamily="34" charset="0"/>
                <a:ea typeface="Inter Bold" pitchFamily="34" charset="-122"/>
                <a:cs typeface="Inter Bold" pitchFamily="34" charset="-120"/>
              </a:rPr>
              <a:t>Backend &amp; Datos</a:t>
            </a:r>
            <a:endParaRPr lang="en-US" sz="1650" dirty="0"/>
          </a:p>
        </p:txBody>
      </p:sp>
      <p:sp>
        <p:nvSpPr>
          <p:cNvPr id="11" name="Text 9"/>
          <p:cNvSpPr/>
          <p:nvPr/>
        </p:nvSpPr>
        <p:spPr>
          <a:xfrm>
            <a:off x="6357282" y="3246834"/>
            <a:ext cx="5131664" cy="1507133"/>
          </a:xfrm>
          <a:prstGeom prst="rect">
            <a:avLst/>
          </a:prstGeom>
          <a:noFill/>
          <a:ln/>
        </p:spPr>
        <p:txBody>
          <a:bodyPr wrap="square" lIns="0" tIns="0" rIns="0" bIns="0" rtlCol="0" anchor="t">
            <a:normAutofit/>
          </a:bodyPr>
          <a:lstStyle/>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Spring Boot 3 (Kotlin)</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Spring Security · JWT</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JPA / Hibernate</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Bean Validation</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PostgreSQL 16 · 7 tablas · 3FN</a:t>
            </a:r>
            <a:endParaRPr lang="en-US" sz="1300" dirty="0"/>
          </a:p>
        </p:txBody>
      </p:sp>
      <p:sp>
        <p:nvSpPr>
          <p:cNvPr id="12" name="Text 10"/>
          <p:cNvSpPr/>
          <p:nvPr/>
        </p:nvSpPr>
        <p:spPr>
          <a:xfrm>
            <a:off x="6357282" y="4907062"/>
            <a:ext cx="2735988" cy="265708"/>
          </a:xfrm>
          <a:prstGeom prst="rect">
            <a:avLst/>
          </a:prstGeom>
          <a:noFill/>
          <a:ln/>
        </p:spPr>
        <p:txBody>
          <a:bodyPr wrap="none" lIns="0" tIns="0" rIns="0" bIns="0" rtlCol="0" anchor="t"/>
          <a:lstStyle/>
          <a:p>
            <a:pPr marL="0" indent="0" algn="l">
              <a:lnSpc>
                <a:spcPct val="104000"/>
              </a:lnSpc>
              <a:buNone/>
            </a:pPr>
            <a:r>
              <a:rPr lang="en-US" sz="1650" b="1" dirty="0">
                <a:solidFill>
                  <a:srgbClr val="000000"/>
                </a:solidFill>
                <a:latin typeface="Inter Bold" pitchFamily="34" charset="0"/>
                <a:ea typeface="Inter Bold" pitchFamily="34" charset="-122"/>
                <a:cs typeface="Inter Bold" pitchFamily="34" charset="-120"/>
              </a:rPr>
              <a:t>Infraestructura</a:t>
            </a:r>
            <a:endParaRPr lang="en-US" sz="1650" dirty="0"/>
          </a:p>
        </p:txBody>
      </p:sp>
      <p:sp>
        <p:nvSpPr>
          <p:cNvPr id="13" name="Text 11"/>
          <p:cNvSpPr/>
          <p:nvPr/>
        </p:nvSpPr>
        <p:spPr>
          <a:xfrm>
            <a:off x="6357282" y="5325864"/>
            <a:ext cx="5131664" cy="882848"/>
          </a:xfrm>
          <a:prstGeom prst="rect">
            <a:avLst/>
          </a:prstGeom>
          <a:noFill/>
          <a:ln/>
        </p:spPr>
        <p:txBody>
          <a:bodyPr wrap="square" lIns="0" tIns="0" rIns="0" bIns="0" rtlCol="0" anchor="t">
            <a:normAutofit/>
          </a:bodyPr>
          <a:lstStyle/>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VPS Ubuntu (DigitalOcean)</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Nginx · HTTPS Let's Encrypt</a:t>
            </a:r>
            <a:endParaRPr lang="en-US" sz="1300" dirty="0"/>
          </a:p>
          <a:p>
            <a:pPr marL="342900" indent="-342900" algn="l">
              <a:lnSpc>
                <a:spcPct val="127000"/>
              </a:lnSpc>
              <a:buSzPct val="100000"/>
              <a:buChar char="•"/>
            </a:pPr>
            <a:r>
              <a:rPr lang="en-US" sz="1300" dirty="0">
                <a:solidFill>
                  <a:srgbClr val="000000"/>
                </a:solidFill>
                <a:latin typeface="Inter" pitchFamily="34" charset="0"/>
                <a:ea typeface="Inter" pitchFamily="34" charset="-122"/>
                <a:cs typeface="Inter" pitchFamily="34" charset="-120"/>
              </a:rPr>
              <a:t>Firebase Cloud Messaging</a:t>
            </a:r>
            <a:endParaRPr lang="en-US" sz="1300" dirty="0"/>
          </a:p>
        </p:txBody>
      </p:sp>
      <p:sp>
        <p:nvSpPr>
          <p:cNvPr id="17" name="ArcDeco">
            <a:extLst>
              <a:ext uri="{FF2B5EF4-FFF2-40B4-BE49-F238E27FC236}">
                <a16:creationId xmlns:a16="http://schemas.microsoft.com/office/drawing/2014/main" id="{D850CB1D-478F-D37B-AFE3-D71AD8117963}"/>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pic>
        <p:nvPicPr>
          <p:cNvPr id="18" name="Imagen 17">
            <a:extLst>
              <a:ext uri="{FF2B5EF4-FFF2-40B4-BE49-F238E27FC236}">
                <a16:creationId xmlns:a16="http://schemas.microsoft.com/office/drawing/2014/main" id="{FBA6CA70-7248-56A9-9A10-2AD29EDFE13F}"/>
              </a:ext>
            </a:extLst>
          </p:cNvPr>
          <p:cNvPicPr>
            <a:picLocks noChangeAspect="1"/>
          </p:cNvPicPr>
          <p:nvPr/>
        </p:nvPicPr>
        <p:blipFill>
          <a:blip r:embed="rId3"/>
          <a:stretch>
            <a:fillRect/>
          </a:stretch>
        </p:blipFill>
        <p:spPr>
          <a:xfrm>
            <a:off x="10431263" y="2948062"/>
            <a:ext cx="935701" cy="935701"/>
          </a:xfrm>
          <a:prstGeom prst="rect">
            <a:avLst/>
          </a:prstGeom>
        </p:spPr>
      </p:pic>
      <p:pic>
        <p:nvPicPr>
          <p:cNvPr id="20" name="Imagen 19">
            <a:extLst>
              <a:ext uri="{FF2B5EF4-FFF2-40B4-BE49-F238E27FC236}">
                <a16:creationId xmlns:a16="http://schemas.microsoft.com/office/drawing/2014/main" id="{09B59307-12A3-0EF6-059B-FE44838D1D18}"/>
              </a:ext>
            </a:extLst>
          </p:cNvPr>
          <p:cNvPicPr>
            <a:picLocks noChangeAspect="1"/>
          </p:cNvPicPr>
          <p:nvPr/>
        </p:nvPicPr>
        <p:blipFill>
          <a:blip r:embed="rId4"/>
          <a:stretch>
            <a:fillRect/>
          </a:stretch>
        </p:blipFill>
        <p:spPr>
          <a:xfrm>
            <a:off x="1880521" y="5214351"/>
            <a:ext cx="2589012" cy="717145"/>
          </a:xfrm>
          <a:prstGeom prst="rect">
            <a:avLst/>
          </a:prstGeom>
        </p:spPr>
      </p:pic>
      <p:pic>
        <p:nvPicPr>
          <p:cNvPr id="26" name="Imagen 25">
            <a:extLst>
              <a:ext uri="{FF2B5EF4-FFF2-40B4-BE49-F238E27FC236}">
                <a16:creationId xmlns:a16="http://schemas.microsoft.com/office/drawing/2014/main" id="{41A13839-516E-ABE1-6EDE-34620FE23315}"/>
              </a:ext>
            </a:extLst>
          </p:cNvPr>
          <p:cNvPicPr>
            <a:picLocks noChangeAspect="1"/>
          </p:cNvPicPr>
          <p:nvPr/>
        </p:nvPicPr>
        <p:blipFill>
          <a:blip r:embed="rId5"/>
          <a:stretch>
            <a:fillRect/>
          </a:stretch>
        </p:blipFill>
        <p:spPr>
          <a:xfrm>
            <a:off x="4607525" y="2960886"/>
            <a:ext cx="1055694" cy="1055694"/>
          </a:xfrm>
          <a:prstGeom prst="rect">
            <a:avLst/>
          </a:prstGeom>
        </p:spPr>
      </p:pic>
      <p:pic>
        <p:nvPicPr>
          <p:cNvPr id="28" name="Imagen 27">
            <a:extLst>
              <a:ext uri="{FF2B5EF4-FFF2-40B4-BE49-F238E27FC236}">
                <a16:creationId xmlns:a16="http://schemas.microsoft.com/office/drawing/2014/main" id="{B920EEB9-4021-A9D5-8E8C-EB8ED8D0871F}"/>
              </a:ext>
            </a:extLst>
          </p:cNvPr>
          <p:cNvPicPr>
            <a:picLocks noChangeAspect="1"/>
          </p:cNvPicPr>
          <p:nvPr/>
        </p:nvPicPr>
        <p:blipFill>
          <a:blip r:embed="rId6"/>
          <a:stretch>
            <a:fillRect/>
          </a:stretch>
        </p:blipFill>
        <p:spPr>
          <a:xfrm>
            <a:off x="2967649" y="4276192"/>
            <a:ext cx="2710173" cy="603526"/>
          </a:xfrm>
          <a:prstGeom prst="rect">
            <a:avLst/>
          </a:prstGeom>
        </p:spPr>
      </p:pic>
      <p:pic>
        <p:nvPicPr>
          <p:cNvPr id="30" name="Imagen 29">
            <a:extLst>
              <a:ext uri="{FF2B5EF4-FFF2-40B4-BE49-F238E27FC236}">
                <a16:creationId xmlns:a16="http://schemas.microsoft.com/office/drawing/2014/main" id="{E24F73C9-F5FA-D3AC-09D9-77275A865DD4}"/>
              </a:ext>
            </a:extLst>
          </p:cNvPr>
          <p:cNvPicPr>
            <a:picLocks noChangeAspect="1"/>
          </p:cNvPicPr>
          <p:nvPr/>
        </p:nvPicPr>
        <p:blipFill>
          <a:blip r:embed="rId7"/>
          <a:stretch>
            <a:fillRect/>
          </a:stretch>
        </p:blipFill>
        <p:spPr>
          <a:xfrm>
            <a:off x="4399786" y="5091688"/>
            <a:ext cx="1541291" cy="863123"/>
          </a:xfrm>
          <a:prstGeom prst="rect">
            <a:avLst/>
          </a:prstGeom>
        </p:spPr>
      </p:pic>
      <p:pic>
        <p:nvPicPr>
          <p:cNvPr id="32" name="Imagen 31">
            <a:extLst>
              <a:ext uri="{FF2B5EF4-FFF2-40B4-BE49-F238E27FC236}">
                <a16:creationId xmlns:a16="http://schemas.microsoft.com/office/drawing/2014/main" id="{90D7C302-AF35-A9D6-76E0-27C0F1E36A79}"/>
              </a:ext>
            </a:extLst>
          </p:cNvPr>
          <p:cNvPicPr>
            <a:picLocks noChangeAspect="1"/>
          </p:cNvPicPr>
          <p:nvPr/>
        </p:nvPicPr>
        <p:blipFill>
          <a:blip r:embed="rId8"/>
          <a:stretch>
            <a:fillRect/>
          </a:stretch>
        </p:blipFill>
        <p:spPr>
          <a:xfrm>
            <a:off x="8917161" y="2889348"/>
            <a:ext cx="1309250" cy="1309250"/>
          </a:xfrm>
          <a:prstGeom prst="rect">
            <a:avLst/>
          </a:prstGeom>
        </p:spPr>
      </p:pic>
      <p:pic>
        <p:nvPicPr>
          <p:cNvPr id="34" name="Imagen 33">
            <a:extLst>
              <a:ext uri="{FF2B5EF4-FFF2-40B4-BE49-F238E27FC236}">
                <a16:creationId xmlns:a16="http://schemas.microsoft.com/office/drawing/2014/main" id="{727C50C9-D9C1-9689-04B2-F53B55170BA9}"/>
              </a:ext>
            </a:extLst>
          </p:cNvPr>
          <p:cNvPicPr>
            <a:picLocks noChangeAspect="1"/>
          </p:cNvPicPr>
          <p:nvPr/>
        </p:nvPicPr>
        <p:blipFill>
          <a:blip r:embed="rId9"/>
          <a:stretch>
            <a:fillRect/>
          </a:stretch>
        </p:blipFill>
        <p:spPr>
          <a:xfrm>
            <a:off x="3219803" y="2849997"/>
            <a:ext cx="1264486" cy="1264486"/>
          </a:xfrm>
          <a:prstGeom prst="rect">
            <a:avLst/>
          </a:prstGeom>
        </p:spPr>
      </p:pic>
      <p:pic>
        <p:nvPicPr>
          <p:cNvPr id="36" name="Imagen 35">
            <a:extLst>
              <a:ext uri="{FF2B5EF4-FFF2-40B4-BE49-F238E27FC236}">
                <a16:creationId xmlns:a16="http://schemas.microsoft.com/office/drawing/2014/main" id="{16A21642-2E16-B055-7F67-70B829160452}"/>
              </a:ext>
            </a:extLst>
          </p:cNvPr>
          <p:cNvPicPr>
            <a:picLocks noChangeAspect="1"/>
          </p:cNvPicPr>
          <p:nvPr/>
        </p:nvPicPr>
        <p:blipFill>
          <a:blip r:embed="rId10"/>
          <a:stretch>
            <a:fillRect/>
          </a:stretch>
        </p:blipFill>
        <p:spPr>
          <a:xfrm>
            <a:off x="793739" y="5218333"/>
            <a:ext cx="867869" cy="688785"/>
          </a:xfrm>
          <a:prstGeom prst="rect">
            <a:avLst/>
          </a:prstGeom>
        </p:spPr>
      </p:pic>
      <p:pic>
        <p:nvPicPr>
          <p:cNvPr id="38" name="Imagen 37">
            <a:extLst>
              <a:ext uri="{FF2B5EF4-FFF2-40B4-BE49-F238E27FC236}">
                <a16:creationId xmlns:a16="http://schemas.microsoft.com/office/drawing/2014/main" id="{7174834C-0F57-782F-E694-9C831BC7EAB8}"/>
              </a:ext>
            </a:extLst>
          </p:cNvPr>
          <p:cNvPicPr>
            <a:picLocks noChangeAspect="1"/>
          </p:cNvPicPr>
          <p:nvPr/>
        </p:nvPicPr>
        <p:blipFill>
          <a:blip r:embed="rId11"/>
          <a:stretch>
            <a:fillRect/>
          </a:stretch>
        </p:blipFill>
        <p:spPr>
          <a:xfrm>
            <a:off x="9120841" y="5091688"/>
            <a:ext cx="1134015" cy="1134015"/>
          </a:xfrm>
          <a:prstGeom prst="rect">
            <a:avLst/>
          </a:prstGeom>
        </p:spPr>
      </p:pic>
      <p:pic>
        <p:nvPicPr>
          <p:cNvPr id="40" name="Imagen 39">
            <a:extLst>
              <a:ext uri="{FF2B5EF4-FFF2-40B4-BE49-F238E27FC236}">
                <a16:creationId xmlns:a16="http://schemas.microsoft.com/office/drawing/2014/main" id="{2D475D08-FF93-B007-3674-BBE7E8153C9C}"/>
              </a:ext>
            </a:extLst>
          </p:cNvPr>
          <p:cNvPicPr>
            <a:picLocks noChangeAspect="1"/>
          </p:cNvPicPr>
          <p:nvPr/>
        </p:nvPicPr>
        <p:blipFill>
          <a:blip r:embed="rId12"/>
          <a:stretch>
            <a:fillRect/>
          </a:stretch>
        </p:blipFill>
        <p:spPr>
          <a:xfrm>
            <a:off x="10431263" y="5164724"/>
            <a:ext cx="1055694" cy="1055694"/>
          </a:xfrm>
          <a:prstGeom prst="rect">
            <a:avLst/>
          </a:prstGeom>
        </p:spPr>
      </p:pic>
      <p:pic>
        <p:nvPicPr>
          <p:cNvPr id="44" name="Imagen 43">
            <a:extLst>
              <a:ext uri="{FF2B5EF4-FFF2-40B4-BE49-F238E27FC236}">
                <a16:creationId xmlns:a16="http://schemas.microsoft.com/office/drawing/2014/main" id="{5380E7B0-FCAA-F4E4-B9CC-7947C351F5D3}"/>
              </a:ext>
            </a:extLst>
          </p:cNvPr>
          <p:cNvPicPr>
            <a:picLocks noChangeAspect="1"/>
          </p:cNvPicPr>
          <p:nvPr/>
        </p:nvPicPr>
        <p:blipFill>
          <a:blip r:embed="rId13"/>
          <a:stretch>
            <a:fillRect/>
          </a:stretch>
        </p:blipFill>
        <p:spPr>
          <a:xfrm>
            <a:off x="10461602" y="4216239"/>
            <a:ext cx="719746" cy="719746"/>
          </a:xfrm>
          <a:prstGeom prst="rect">
            <a:avLst/>
          </a:prstGeom>
        </p:spPr>
      </p:pic>
      <p:pic>
        <p:nvPicPr>
          <p:cNvPr id="19" name="Imagen 18">
            <a:extLst>
              <a:ext uri="{FF2B5EF4-FFF2-40B4-BE49-F238E27FC236}">
                <a16:creationId xmlns:a16="http://schemas.microsoft.com/office/drawing/2014/main" id="{7D2E2A45-C19A-471F-A5D4-CF14B0DD807B}"/>
              </a:ext>
            </a:extLst>
          </p:cNvPr>
          <p:cNvPicPr>
            <a:picLocks noChangeAspect="1"/>
          </p:cNvPicPr>
          <p:nvPr/>
        </p:nvPicPr>
        <p:blipFill>
          <a:blip r:embed="rId14"/>
          <a:stretch>
            <a:fillRect/>
          </a:stretch>
        </p:blipFill>
        <p:spPr>
          <a:xfrm>
            <a:off x="9237188" y="4216239"/>
            <a:ext cx="974698" cy="9746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609782" y="510084"/>
            <a:ext cx="1652051" cy="232965"/>
          </a:xfrm>
          <a:prstGeom prst="roundRect">
            <a:avLst>
              <a:gd name="adj" fmla="val 20338"/>
            </a:avLst>
          </a:prstGeom>
          <a:solidFill>
            <a:srgbClr val="1F7135"/>
          </a:solidFill>
          <a:ln/>
        </p:spPr>
      </p:sp>
      <p:sp>
        <p:nvSpPr>
          <p:cNvPr id="3" name="Text 1"/>
          <p:cNvSpPr/>
          <p:nvPr/>
        </p:nvSpPr>
        <p:spPr>
          <a:xfrm>
            <a:off x="682906" y="546596"/>
            <a:ext cx="1578928" cy="128488"/>
          </a:xfrm>
          <a:prstGeom prst="rect">
            <a:avLst/>
          </a:prstGeom>
          <a:noFill/>
          <a:ln/>
        </p:spPr>
        <p:txBody>
          <a:bodyPr wrap="none" lIns="0" tIns="0" rIns="0" bIns="0" rtlCol="0" anchor="t"/>
          <a:lstStyle/>
          <a:p>
            <a:pPr marL="0" indent="0" algn="l">
              <a:lnSpc>
                <a:spcPct val="110000"/>
              </a:lnSpc>
              <a:buNone/>
            </a:pPr>
            <a:r>
              <a:rPr lang="en-US" sz="1150" dirty="0">
                <a:solidFill>
                  <a:srgbClr val="FFFFFF"/>
                </a:solidFill>
                <a:latin typeface="Inter" pitchFamily="34" charset="0"/>
                <a:ea typeface="Inter" pitchFamily="34" charset="-122"/>
                <a:cs typeface="Inter" pitchFamily="34" charset="-120"/>
              </a:rPr>
              <a:t>D · ARQUITECTURA</a:t>
            </a:r>
            <a:endParaRPr lang="en-US" sz="1150" dirty="0"/>
          </a:p>
        </p:txBody>
      </p:sp>
      <p:sp>
        <p:nvSpPr>
          <p:cNvPr id="4" name="Text 2"/>
          <p:cNvSpPr/>
          <p:nvPr/>
        </p:nvSpPr>
        <p:spPr>
          <a:xfrm>
            <a:off x="609783" y="743049"/>
            <a:ext cx="6698388" cy="381099"/>
          </a:xfrm>
          <a:prstGeom prst="rect">
            <a:avLst/>
          </a:prstGeom>
          <a:noFill/>
          <a:ln/>
        </p:spPr>
        <p:txBody>
          <a:bodyPr wrap="none" lIns="0" tIns="0" rIns="0" bIns="0" rtlCol="0" anchor="t"/>
          <a:lstStyle/>
          <a:p>
            <a:pPr marL="0" indent="0" algn="l">
              <a:lnSpc>
                <a:spcPct val="104000"/>
              </a:lnSpc>
              <a:buNone/>
            </a:pPr>
            <a:r>
              <a:rPr lang="en-US" sz="2400" b="1" dirty="0">
                <a:solidFill>
                  <a:srgbClr val="FFFFFF"/>
                </a:solidFill>
                <a:latin typeface="Inter Bold" pitchFamily="34" charset="0"/>
                <a:ea typeface="Inter Bold" pitchFamily="34" charset="-122"/>
                <a:cs typeface="Inter Bold" pitchFamily="34" charset="-120"/>
              </a:rPr>
              <a:t>Cliente-servidor con notificaciones push</a:t>
            </a:r>
            <a:endParaRPr lang="en-US" sz="2400" dirty="0"/>
          </a:p>
        </p:txBody>
      </p:sp>
      <p:sp>
        <p:nvSpPr>
          <p:cNvPr id="5" name="Text 3"/>
          <p:cNvSpPr/>
          <p:nvPr/>
        </p:nvSpPr>
        <p:spPr>
          <a:xfrm>
            <a:off x="609783" y="1242219"/>
            <a:ext cx="10972129" cy="320873"/>
          </a:xfrm>
          <a:prstGeom prst="rect">
            <a:avLst/>
          </a:prstGeom>
          <a:noFill/>
          <a:ln/>
        </p:spPr>
        <p:txBody>
          <a:bodyPr wrap="square" lIns="0" tIns="0" rIns="0" bIns="0" rtlCol="0" anchor="t">
            <a:normAutofit/>
          </a:bodyPr>
          <a:lstStyle/>
          <a:p>
            <a:pPr marL="0" indent="0" algn="l">
              <a:lnSpc>
                <a:spcPct val="110000"/>
              </a:lnSpc>
              <a:buNone/>
            </a:pPr>
            <a:r>
              <a:rPr lang="en-US" sz="950" dirty="0">
                <a:solidFill>
                  <a:srgbClr val="E5E0DF"/>
                </a:solidFill>
                <a:latin typeface="Inter" pitchFamily="34" charset="0"/>
                <a:ea typeface="Inter" pitchFamily="34" charset="-122"/>
                <a:cs typeface="Inter" pitchFamily="34" charset="-120"/>
              </a:rPr>
              <a:t>La arquitectura sigue un patrón cliente-servidor REST puro, con una capa de notificaciones push que permite al backend comunicarse proactivamente con los usuarios. Nginx actúa como proxy inverso y termina la conexión HTTPS, mientras que Firebase Cloud Messaging gestiona la entrega de avisos en tiempo real. El resultado es un sistema desacoplado, seguro y escalable.</a:t>
            </a:r>
            <a:endParaRPr lang="en-US" sz="950" dirty="0"/>
          </a:p>
        </p:txBody>
      </p:sp>
      <p:sp>
        <p:nvSpPr>
          <p:cNvPr id="7" name="Text 4"/>
          <p:cNvSpPr/>
          <p:nvPr/>
        </p:nvSpPr>
        <p:spPr>
          <a:xfrm>
            <a:off x="609783" y="6026944"/>
            <a:ext cx="10972129" cy="320873"/>
          </a:xfrm>
          <a:prstGeom prst="rect">
            <a:avLst/>
          </a:prstGeom>
          <a:noFill/>
          <a:ln/>
        </p:spPr>
        <p:txBody>
          <a:bodyPr wrap="square" lIns="0" tIns="0" rIns="0" bIns="0" rtlCol="0" anchor="t">
            <a:normAutofit/>
          </a:bodyPr>
          <a:lstStyle/>
          <a:p>
            <a:pPr marL="0" indent="0" algn="l">
              <a:lnSpc>
                <a:spcPct val="110000"/>
              </a:lnSpc>
              <a:buNone/>
            </a:pPr>
            <a:r>
              <a:rPr lang="en-US" sz="950" dirty="0">
                <a:solidFill>
                  <a:srgbClr val="E5E0DF"/>
                </a:solidFill>
                <a:latin typeface="Inter" pitchFamily="34" charset="0"/>
                <a:ea typeface="Inter" pitchFamily="34" charset="-122"/>
                <a:cs typeface="Inter" pitchFamily="34" charset="-120"/>
              </a:rPr>
              <a:t>El flujo de notificaciones es clave: cuando un usuario cancela una reserva, el backend identifica automáticamente al primero de la lista de espera y le envía un push a través de Firebase, sin intervención manual.</a:t>
            </a:r>
            <a:endParaRPr lang="en-US" sz="950" dirty="0"/>
          </a:p>
        </p:txBody>
      </p:sp>
      <p:sp>
        <p:nvSpPr>
          <p:cNvPr id="8" name="ArcDeco">
            <a:extLst>
              <a:ext uri="{FF2B5EF4-FFF2-40B4-BE49-F238E27FC236}">
                <a16:creationId xmlns:a16="http://schemas.microsoft.com/office/drawing/2014/main" id="{123DBB3D-7318-B398-9379-C78A5D2AE6BE}"/>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grpSp>
        <p:nvGrpSpPr>
          <p:cNvPr id="10" name="Grupo 9">
            <a:extLst>
              <a:ext uri="{FF2B5EF4-FFF2-40B4-BE49-F238E27FC236}">
                <a16:creationId xmlns:a16="http://schemas.microsoft.com/office/drawing/2014/main" id="{51311574-D51D-03A0-D426-C90FE5DAA62B}"/>
              </a:ext>
            </a:extLst>
          </p:cNvPr>
          <p:cNvGrpSpPr/>
          <p:nvPr/>
        </p:nvGrpSpPr>
        <p:grpSpPr>
          <a:xfrm>
            <a:off x="2125075" y="1651595"/>
            <a:ext cx="7680431" cy="4286845"/>
            <a:chOff x="2125075" y="1651595"/>
            <a:chExt cx="7680431" cy="4286845"/>
          </a:xfrm>
        </p:grpSpPr>
        <p:pic>
          <p:nvPicPr>
            <p:cNvPr id="6" name="Image 0" descr="preencoded.png"/>
            <p:cNvPicPr>
              <a:picLocks noChangeAspect="1"/>
            </p:cNvPicPr>
            <p:nvPr/>
          </p:nvPicPr>
          <p:blipFill>
            <a:blip r:embed="rId3"/>
            <a:stretch>
              <a:fillRect/>
            </a:stretch>
          </p:blipFill>
          <p:spPr>
            <a:xfrm>
              <a:off x="2125075" y="1651595"/>
              <a:ext cx="7680431" cy="4286845"/>
            </a:xfrm>
            <a:prstGeom prst="rect">
              <a:avLst/>
            </a:prstGeom>
          </p:spPr>
        </p:pic>
        <p:sp>
          <p:nvSpPr>
            <p:cNvPr id="9" name="Elipse 8">
              <a:extLst>
                <a:ext uri="{FF2B5EF4-FFF2-40B4-BE49-F238E27FC236}">
                  <a16:creationId xmlns:a16="http://schemas.microsoft.com/office/drawing/2014/main" id="{3B584073-69AE-A1F3-37E3-5E3C928D5D80}"/>
                </a:ext>
              </a:extLst>
            </p:cNvPr>
            <p:cNvSpPr/>
            <p:nvPr/>
          </p:nvSpPr>
          <p:spPr>
            <a:xfrm>
              <a:off x="4110361" y="4296792"/>
              <a:ext cx="1677880" cy="726693"/>
            </a:xfrm>
            <a:prstGeom prst="ellipse">
              <a:avLst/>
            </a:prstGeom>
            <a:solidFill>
              <a:srgbClr val="272729"/>
            </a:solidFill>
            <a:ln>
              <a:solidFill>
                <a:srgbClr val="2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1" name="CuadroTexto 10">
            <a:extLst>
              <a:ext uri="{FF2B5EF4-FFF2-40B4-BE49-F238E27FC236}">
                <a16:creationId xmlns:a16="http://schemas.microsoft.com/office/drawing/2014/main" id="{7910413F-D10C-E22F-D67F-F37826EE3846}"/>
              </a:ext>
            </a:extLst>
          </p:cNvPr>
          <p:cNvSpPr txBox="1"/>
          <p:nvPr/>
        </p:nvSpPr>
        <p:spPr>
          <a:xfrm>
            <a:off x="6095847" y="1909710"/>
            <a:ext cx="630301" cy="230832"/>
          </a:xfrm>
          <a:prstGeom prst="rect">
            <a:avLst/>
          </a:prstGeom>
          <a:noFill/>
        </p:spPr>
        <p:txBody>
          <a:bodyPr wrap="none" rtlCol="0">
            <a:spAutoFit/>
          </a:bodyPr>
          <a:lstStyle/>
          <a:p>
            <a:r>
              <a:rPr lang="es-ES" sz="900" dirty="0">
                <a:solidFill>
                  <a:srgbClr val="C6FF00"/>
                </a:solidFill>
                <a:latin typeface="Inter" panose="020B0604020202020204" charset="0"/>
              </a:rPr>
              <a:t>servidor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0">
            <a:extLst>
              <a:ext uri="{FF2B5EF4-FFF2-40B4-BE49-F238E27FC236}">
                <a16:creationId xmlns:a16="http://schemas.microsoft.com/office/drawing/2014/main" id="{266F0A5E-A8BC-76C5-B825-274CEF77BD52}"/>
              </a:ext>
            </a:extLst>
          </p:cNvPr>
          <p:cNvSpPr/>
          <p:nvPr/>
        </p:nvSpPr>
        <p:spPr>
          <a:xfrm>
            <a:off x="281979" y="306182"/>
            <a:ext cx="1652051" cy="232965"/>
          </a:xfrm>
          <a:prstGeom prst="roundRect">
            <a:avLst>
              <a:gd name="adj" fmla="val 20338"/>
            </a:avLst>
          </a:prstGeom>
          <a:solidFill>
            <a:srgbClr val="1F7135"/>
          </a:solidFill>
          <a:ln/>
        </p:spPr>
      </p:sp>
      <p:sp>
        <p:nvSpPr>
          <p:cNvPr id="23" name="Text 1">
            <a:extLst>
              <a:ext uri="{FF2B5EF4-FFF2-40B4-BE49-F238E27FC236}">
                <a16:creationId xmlns:a16="http://schemas.microsoft.com/office/drawing/2014/main" id="{BA9C06C8-9574-94A7-24B3-FE1D04A0CBAB}"/>
              </a:ext>
            </a:extLst>
          </p:cNvPr>
          <p:cNvSpPr/>
          <p:nvPr/>
        </p:nvSpPr>
        <p:spPr>
          <a:xfrm>
            <a:off x="355103" y="342694"/>
            <a:ext cx="1578928" cy="128488"/>
          </a:xfrm>
          <a:prstGeom prst="rect">
            <a:avLst/>
          </a:prstGeom>
          <a:noFill/>
          <a:ln/>
        </p:spPr>
        <p:txBody>
          <a:bodyPr wrap="none" lIns="0" tIns="0" rIns="0" bIns="0" rtlCol="0" anchor="t"/>
          <a:lstStyle/>
          <a:p>
            <a:pPr marL="0" indent="0" algn="l">
              <a:lnSpc>
                <a:spcPct val="110000"/>
              </a:lnSpc>
              <a:buNone/>
            </a:pPr>
            <a:r>
              <a:rPr lang="en-US" sz="1150" dirty="0">
                <a:solidFill>
                  <a:srgbClr val="FFFFFF"/>
                </a:solidFill>
                <a:latin typeface="Inter" pitchFamily="34" charset="0"/>
                <a:ea typeface="Inter" pitchFamily="34" charset="-122"/>
                <a:cs typeface="Inter" pitchFamily="34" charset="-120"/>
              </a:rPr>
              <a:t>D · ARQUITECTURA</a:t>
            </a:r>
            <a:endParaRPr lang="en-US" sz="1150" dirty="0"/>
          </a:p>
        </p:txBody>
      </p:sp>
      <p:sp>
        <p:nvSpPr>
          <p:cNvPr id="2" name="ArcDeco">
            <a:extLst>
              <a:ext uri="{FF2B5EF4-FFF2-40B4-BE49-F238E27FC236}">
                <a16:creationId xmlns:a16="http://schemas.microsoft.com/office/drawing/2014/main" id="{C1D9485F-50DE-DD4B-56FF-1547D3FD6ED9}"/>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sp>
        <p:nvSpPr>
          <p:cNvPr id="86" name="Text 2">
            <a:extLst>
              <a:ext uri="{FF2B5EF4-FFF2-40B4-BE49-F238E27FC236}">
                <a16:creationId xmlns:a16="http://schemas.microsoft.com/office/drawing/2014/main" id="{3DFA9715-2D7A-2783-7A1B-B48B3CAE1029}"/>
              </a:ext>
            </a:extLst>
          </p:cNvPr>
          <p:cNvSpPr/>
          <p:nvPr/>
        </p:nvSpPr>
        <p:spPr>
          <a:xfrm>
            <a:off x="538075" y="575659"/>
            <a:ext cx="10227105" cy="968071"/>
          </a:xfrm>
          <a:prstGeom prst="rect">
            <a:avLst/>
          </a:prstGeom>
          <a:noFill/>
          <a:ln/>
        </p:spPr>
        <p:txBody>
          <a:bodyPr wrap="none" lIns="0" tIns="0" rIns="0" bIns="0" rtlCol="0" anchor="t"/>
          <a:lstStyle/>
          <a:p>
            <a:pPr marL="0" indent="0" algn="l">
              <a:lnSpc>
                <a:spcPct val="104000"/>
              </a:lnSpc>
              <a:buNone/>
            </a:pPr>
            <a:r>
              <a:rPr lang="en-US" sz="2400" b="1" dirty="0">
                <a:solidFill>
                  <a:srgbClr val="C6FF00"/>
                </a:solidFill>
                <a:latin typeface="Inter Bold" pitchFamily="34" charset="0"/>
                <a:ea typeface="Inter Bold" pitchFamily="34" charset="-122"/>
                <a:cs typeface="Inter Bold" pitchFamily="34" charset="-120"/>
              </a:rPr>
              <a:t>Arquitectura Interna – PistaGO</a:t>
            </a:r>
          </a:p>
          <a:p>
            <a:pPr marL="0" indent="0" algn="l">
              <a:lnSpc>
                <a:spcPct val="104000"/>
              </a:lnSpc>
              <a:buNone/>
            </a:pPr>
            <a:r>
              <a:rPr lang="en-US" sz="1000" dirty="0">
                <a:solidFill>
                  <a:srgbClr val="FFFFFF"/>
                </a:solidFill>
                <a:latin typeface="Inter" panose="020B0604020202020204" charset="0"/>
              </a:rPr>
              <a:t>Arquitectura basada en </a:t>
            </a:r>
            <a:r>
              <a:rPr lang="en-US" sz="1000" dirty="0">
                <a:solidFill>
                  <a:srgbClr val="C6FF00"/>
                </a:solidFill>
                <a:latin typeface="Inter" panose="020B0604020202020204" charset="0"/>
              </a:rPr>
              <a:t>MVVM</a:t>
            </a:r>
            <a:r>
              <a:rPr lang="en-US" sz="1000" dirty="0">
                <a:solidFill>
                  <a:srgbClr val="FFFFFF"/>
                </a:solidFill>
                <a:latin typeface="Inter" panose="020B0604020202020204" charset="0"/>
              </a:rPr>
              <a:t> + </a:t>
            </a:r>
            <a:r>
              <a:rPr lang="en-US" sz="1000" dirty="0">
                <a:solidFill>
                  <a:srgbClr val="C6FF00"/>
                </a:solidFill>
                <a:latin typeface="Inter" panose="020B0604020202020204" charset="0"/>
              </a:rPr>
              <a:t>Clean Architecture</a:t>
            </a:r>
            <a:r>
              <a:rPr lang="en-US" sz="1000" dirty="0">
                <a:solidFill>
                  <a:srgbClr val="FFFFFF"/>
                </a:solidFill>
                <a:latin typeface="Inter" panose="020B0604020202020204" charset="0"/>
              </a:rPr>
              <a:t>. Separación por capas para lograr una app mantenible, escalable y testable.</a:t>
            </a:r>
            <a:endParaRPr lang="en-US" sz="1000" dirty="0">
              <a:latin typeface="Inter" panose="020B0604020202020204" charset="0"/>
            </a:endParaRPr>
          </a:p>
        </p:txBody>
      </p:sp>
      <p:pic>
        <p:nvPicPr>
          <p:cNvPr id="91" name="Image 0" descr="preencoded.png">
            <a:extLst>
              <a:ext uri="{FF2B5EF4-FFF2-40B4-BE49-F238E27FC236}">
                <a16:creationId xmlns:a16="http://schemas.microsoft.com/office/drawing/2014/main" id="{3033C8A4-D923-3C49-6478-B23B802103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691" y="1309272"/>
            <a:ext cx="5935074" cy="257835"/>
          </a:xfrm>
          <a:prstGeom prst="rect">
            <a:avLst/>
          </a:prstGeom>
        </p:spPr>
      </p:pic>
      <p:sp>
        <p:nvSpPr>
          <p:cNvPr id="92" name="Text 7">
            <a:extLst>
              <a:ext uri="{FF2B5EF4-FFF2-40B4-BE49-F238E27FC236}">
                <a16:creationId xmlns:a16="http://schemas.microsoft.com/office/drawing/2014/main" id="{1F17DACC-1589-7EF6-0D47-DBBD1E5EA1EB}"/>
              </a:ext>
            </a:extLst>
          </p:cNvPr>
          <p:cNvSpPr/>
          <p:nvPr/>
        </p:nvSpPr>
        <p:spPr>
          <a:xfrm>
            <a:off x="2585003" y="1348325"/>
            <a:ext cx="1296589" cy="195405"/>
          </a:xfrm>
          <a:prstGeom prst="rect">
            <a:avLst/>
          </a:prstGeom>
          <a:noFill/>
          <a:ln/>
        </p:spPr>
        <p:txBody>
          <a:bodyPr wrap="none" lIns="0" tIns="0" rIns="0" bIns="0" rtlCol="0" anchor="t"/>
          <a:lstStyle/>
          <a:p>
            <a:pPr marL="0" indent="0" algn="l">
              <a:lnSpc>
                <a:spcPct val="104000"/>
              </a:lnSpc>
              <a:buNone/>
            </a:pPr>
            <a:r>
              <a:rPr lang="en-US" sz="1350" b="1" dirty="0">
                <a:solidFill>
                  <a:srgbClr val="006400"/>
                </a:solidFill>
                <a:latin typeface="Inter Bold" pitchFamily="34" charset="0"/>
                <a:ea typeface="Inter Bold" pitchFamily="34" charset="-122"/>
                <a:cs typeface="Inter Bold" pitchFamily="34" charset="-120"/>
              </a:rPr>
              <a:t>APP ANDROID</a:t>
            </a:r>
            <a:endParaRPr lang="en-US" sz="1350" dirty="0">
              <a:solidFill>
                <a:srgbClr val="006400"/>
              </a:solidFill>
            </a:endParaRPr>
          </a:p>
        </p:txBody>
      </p:sp>
      <p:grpSp>
        <p:nvGrpSpPr>
          <p:cNvPr id="117" name="Grupo 116">
            <a:extLst>
              <a:ext uri="{FF2B5EF4-FFF2-40B4-BE49-F238E27FC236}">
                <a16:creationId xmlns:a16="http://schemas.microsoft.com/office/drawing/2014/main" id="{41F0931B-9F67-DE90-5736-A03DFB84BE26}"/>
              </a:ext>
            </a:extLst>
          </p:cNvPr>
          <p:cNvGrpSpPr/>
          <p:nvPr/>
        </p:nvGrpSpPr>
        <p:grpSpPr>
          <a:xfrm>
            <a:off x="7329290" y="1280849"/>
            <a:ext cx="4769747" cy="257835"/>
            <a:chOff x="7030530" y="1304239"/>
            <a:chExt cx="3950900" cy="257835"/>
          </a:xfrm>
          <a:solidFill>
            <a:srgbClr val="C6FF00"/>
          </a:solidFill>
        </p:grpSpPr>
        <p:pic>
          <p:nvPicPr>
            <p:cNvPr id="102" name="Image 0" descr="preencoded.png">
              <a:extLst>
                <a:ext uri="{FF2B5EF4-FFF2-40B4-BE49-F238E27FC236}">
                  <a16:creationId xmlns:a16="http://schemas.microsoft.com/office/drawing/2014/main" id="{3E5D2FE5-E9C7-52F7-5F8F-57841D519E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0530" y="1304239"/>
              <a:ext cx="3950900" cy="257835"/>
            </a:xfrm>
            <a:prstGeom prst="rect">
              <a:avLst/>
            </a:prstGeom>
          </p:spPr>
        </p:pic>
        <p:sp>
          <p:nvSpPr>
            <p:cNvPr id="103" name="Text 7">
              <a:extLst>
                <a:ext uri="{FF2B5EF4-FFF2-40B4-BE49-F238E27FC236}">
                  <a16:creationId xmlns:a16="http://schemas.microsoft.com/office/drawing/2014/main" id="{20B7BA15-DA09-67B1-F9B5-1F3FEC5913C4}"/>
                </a:ext>
              </a:extLst>
            </p:cNvPr>
            <p:cNvSpPr/>
            <p:nvPr/>
          </p:nvSpPr>
          <p:spPr>
            <a:xfrm>
              <a:off x="7938426" y="1346146"/>
              <a:ext cx="1772003" cy="184085"/>
            </a:xfrm>
            <a:prstGeom prst="rect">
              <a:avLst/>
            </a:prstGeom>
            <a:grpFill/>
            <a:ln/>
          </p:spPr>
          <p:txBody>
            <a:bodyPr wrap="none" lIns="0" tIns="0" rIns="0" bIns="0" rtlCol="0" anchor="t"/>
            <a:lstStyle/>
            <a:p>
              <a:pPr marL="0" indent="0" algn="l">
                <a:lnSpc>
                  <a:spcPct val="104000"/>
                </a:lnSpc>
                <a:buNone/>
              </a:pPr>
              <a:r>
                <a:rPr lang="en-US" sz="1350" b="1" dirty="0">
                  <a:solidFill>
                    <a:srgbClr val="006400"/>
                  </a:solidFill>
                  <a:latin typeface="Inter Bold" pitchFamily="34" charset="0"/>
                  <a:ea typeface="Inter Bold" pitchFamily="34" charset="-122"/>
                  <a:cs typeface="Inter Bold" pitchFamily="34" charset="-120"/>
                </a:rPr>
                <a:t>BACKEND – SPRING BOOT</a:t>
              </a:r>
              <a:endParaRPr lang="en-US" sz="1350" dirty="0">
                <a:solidFill>
                  <a:srgbClr val="006400"/>
                </a:solidFill>
              </a:endParaRPr>
            </a:p>
          </p:txBody>
        </p:sp>
      </p:grpSp>
      <p:pic>
        <p:nvPicPr>
          <p:cNvPr id="111" name="Gráfico 110">
            <a:extLst>
              <a:ext uri="{FF2B5EF4-FFF2-40B4-BE49-F238E27FC236}">
                <a16:creationId xmlns:a16="http://schemas.microsoft.com/office/drawing/2014/main" id="{4A69A065-C0C1-5AF7-3937-7C016BD470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8558" y="3079752"/>
            <a:ext cx="357895" cy="228600"/>
          </a:xfrm>
          <a:prstGeom prst="rect">
            <a:avLst/>
          </a:prstGeom>
        </p:spPr>
      </p:pic>
      <p:pic>
        <p:nvPicPr>
          <p:cNvPr id="112" name="Gráfico 111">
            <a:extLst>
              <a:ext uri="{FF2B5EF4-FFF2-40B4-BE49-F238E27FC236}">
                <a16:creationId xmlns:a16="http://schemas.microsoft.com/office/drawing/2014/main" id="{40C4FEF1-7046-F60D-EB3B-8A9E77BEFE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8312" y="3074427"/>
            <a:ext cx="357895" cy="228600"/>
          </a:xfrm>
          <a:prstGeom prst="rect">
            <a:avLst/>
          </a:prstGeom>
        </p:spPr>
      </p:pic>
      <p:grpSp>
        <p:nvGrpSpPr>
          <p:cNvPr id="122" name="Grupo 121">
            <a:extLst>
              <a:ext uri="{FF2B5EF4-FFF2-40B4-BE49-F238E27FC236}">
                <a16:creationId xmlns:a16="http://schemas.microsoft.com/office/drawing/2014/main" id="{6C9361A4-8330-ACC1-EAB3-B7C5C56FACAD}"/>
              </a:ext>
            </a:extLst>
          </p:cNvPr>
          <p:cNvGrpSpPr/>
          <p:nvPr/>
        </p:nvGrpSpPr>
        <p:grpSpPr>
          <a:xfrm>
            <a:off x="6220366" y="1624794"/>
            <a:ext cx="1074009" cy="770197"/>
            <a:chOff x="6388428" y="2701544"/>
            <a:chExt cx="1074009" cy="770197"/>
          </a:xfrm>
        </p:grpSpPr>
        <p:grpSp>
          <p:nvGrpSpPr>
            <p:cNvPr id="118" name="Grupo 117">
              <a:extLst>
                <a:ext uri="{FF2B5EF4-FFF2-40B4-BE49-F238E27FC236}">
                  <a16:creationId xmlns:a16="http://schemas.microsoft.com/office/drawing/2014/main" id="{EC14EC92-16BA-8D86-B007-A289B0F11B02}"/>
                </a:ext>
              </a:extLst>
            </p:cNvPr>
            <p:cNvGrpSpPr/>
            <p:nvPr/>
          </p:nvGrpSpPr>
          <p:grpSpPr>
            <a:xfrm>
              <a:off x="6517006" y="2701544"/>
              <a:ext cx="854766" cy="770197"/>
              <a:chOff x="6164068" y="2583338"/>
              <a:chExt cx="854766" cy="770197"/>
            </a:xfrm>
          </p:grpSpPr>
          <p:pic>
            <p:nvPicPr>
              <p:cNvPr id="114" name="Gráfico 113">
                <a:extLst>
                  <a:ext uri="{FF2B5EF4-FFF2-40B4-BE49-F238E27FC236}">
                    <a16:creationId xmlns:a16="http://schemas.microsoft.com/office/drawing/2014/main" id="{398FF57C-722A-4A4C-2D7B-1C4668039A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5444" y="2921520"/>
                <a:ext cx="432015" cy="432015"/>
              </a:xfrm>
              <a:prstGeom prst="rect">
                <a:avLst/>
              </a:prstGeom>
            </p:spPr>
          </p:pic>
          <p:sp>
            <p:nvSpPr>
              <p:cNvPr id="116" name="Text 7">
                <a:extLst>
                  <a:ext uri="{FF2B5EF4-FFF2-40B4-BE49-F238E27FC236}">
                    <a16:creationId xmlns:a16="http://schemas.microsoft.com/office/drawing/2014/main" id="{100135B7-9F6F-E35B-3947-F2433E1A6556}"/>
                  </a:ext>
                </a:extLst>
              </p:cNvPr>
              <p:cNvSpPr/>
              <p:nvPr/>
            </p:nvSpPr>
            <p:spPr>
              <a:xfrm>
                <a:off x="6164068" y="2583338"/>
                <a:ext cx="854766" cy="432015"/>
              </a:xfrm>
              <a:prstGeom prst="rect">
                <a:avLst/>
              </a:prstGeom>
              <a:noFill/>
              <a:ln/>
            </p:spPr>
            <p:txBody>
              <a:bodyPr wrap="none" lIns="0" tIns="0" rIns="0" bIns="0" rtlCol="0" anchor="t"/>
              <a:lstStyle/>
              <a:p>
                <a:pPr marL="0" indent="0" algn="ctr">
                  <a:lnSpc>
                    <a:spcPct val="104000"/>
                  </a:lnSpc>
                  <a:buNone/>
                </a:pPr>
                <a:r>
                  <a:rPr lang="en-US" sz="1200" b="1" dirty="0">
                    <a:solidFill>
                      <a:srgbClr val="C6FF00"/>
                    </a:solidFill>
                    <a:latin typeface="Inter Bold" pitchFamily="34" charset="0"/>
                  </a:rPr>
                  <a:t>API REST</a:t>
                </a:r>
              </a:p>
              <a:p>
                <a:pPr marL="0" indent="0" algn="ctr">
                  <a:lnSpc>
                    <a:spcPct val="104000"/>
                  </a:lnSpc>
                  <a:buNone/>
                </a:pPr>
                <a:r>
                  <a:rPr lang="en-US" sz="1200" b="1" dirty="0">
                    <a:solidFill>
                      <a:srgbClr val="C6FF00"/>
                    </a:solidFill>
                    <a:latin typeface="Inter" panose="020B0604020202020204" charset="0"/>
                  </a:rPr>
                  <a:t>(Retrofit)</a:t>
                </a:r>
                <a:endParaRPr lang="en-US" sz="1200" dirty="0">
                  <a:solidFill>
                    <a:srgbClr val="C6FF00"/>
                  </a:solidFill>
                  <a:latin typeface="Inter" panose="020B0604020202020204" charset="0"/>
                </a:endParaRPr>
              </a:p>
            </p:txBody>
          </p:sp>
        </p:grpSp>
        <p:pic>
          <p:nvPicPr>
            <p:cNvPr id="120" name="Gráfico 119">
              <a:extLst>
                <a:ext uri="{FF2B5EF4-FFF2-40B4-BE49-F238E27FC236}">
                  <a16:creationId xmlns:a16="http://schemas.microsoft.com/office/drawing/2014/main" id="{F10E7728-700C-B698-4D4B-446BC86E44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5564" y="3102296"/>
              <a:ext cx="306873" cy="306873"/>
            </a:xfrm>
            <a:prstGeom prst="rect">
              <a:avLst/>
            </a:prstGeom>
          </p:spPr>
        </p:pic>
        <p:pic>
          <p:nvPicPr>
            <p:cNvPr id="121" name="Gráfico 120">
              <a:extLst>
                <a:ext uri="{FF2B5EF4-FFF2-40B4-BE49-F238E27FC236}">
                  <a16:creationId xmlns:a16="http://schemas.microsoft.com/office/drawing/2014/main" id="{0EADC634-545B-62F5-04B9-08825E2CD1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6388428" y="3102295"/>
              <a:ext cx="306873" cy="306873"/>
            </a:xfrm>
            <a:prstGeom prst="rect">
              <a:avLst/>
            </a:prstGeom>
          </p:spPr>
        </p:pic>
      </p:grpSp>
      <p:sp>
        <p:nvSpPr>
          <p:cNvPr id="123" name="Text 2">
            <a:extLst>
              <a:ext uri="{FF2B5EF4-FFF2-40B4-BE49-F238E27FC236}">
                <a16:creationId xmlns:a16="http://schemas.microsoft.com/office/drawing/2014/main" id="{0440D232-8101-DAB8-5302-9030B533E6FD}"/>
              </a:ext>
            </a:extLst>
          </p:cNvPr>
          <p:cNvSpPr/>
          <p:nvPr/>
        </p:nvSpPr>
        <p:spPr>
          <a:xfrm>
            <a:off x="3040042" y="4577438"/>
            <a:ext cx="6111916" cy="240322"/>
          </a:xfrm>
          <a:prstGeom prst="rect">
            <a:avLst/>
          </a:prstGeom>
          <a:noFill/>
          <a:ln/>
        </p:spPr>
        <p:txBody>
          <a:bodyPr wrap="none" lIns="0" tIns="0" rIns="0" bIns="0" rtlCol="0" anchor="t"/>
          <a:lstStyle/>
          <a:p>
            <a:pPr marL="0" indent="0" algn="l">
              <a:lnSpc>
                <a:spcPct val="104000"/>
              </a:lnSpc>
              <a:buNone/>
            </a:pPr>
            <a:r>
              <a:rPr lang="en-US" sz="1400" b="1" dirty="0">
                <a:solidFill>
                  <a:srgbClr val="C6FF00"/>
                </a:solidFill>
                <a:latin typeface="Inter Bold" pitchFamily="34" charset="0"/>
                <a:ea typeface="Inter Bold" pitchFamily="34" charset="-122"/>
                <a:cs typeface="Inter Bold" pitchFamily="34" charset="-120"/>
              </a:rPr>
              <a:t>INYECCIÓN DE DEPENDENCIAS Y COMPONENTES COMPARTIDOS</a:t>
            </a:r>
          </a:p>
        </p:txBody>
      </p:sp>
      <p:cxnSp>
        <p:nvCxnSpPr>
          <p:cNvPr id="125" name="Conector recto 124">
            <a:extLst>
              <a:ext uri="{FF2B5EF4-FFF2-40B4-BE49-F238E27FC236}">
                <a16:creationId xmlns:a16="http://schemas.microsoft.com/office/drawing/2014/main" id="{DF09663D-9CEC-849A-E162-6CA2879D78D4}"/>
              </a:ext>
            </a:extLst>
          </p:cNvPr>
          <p:cNvCxnSpPr>
            <a:stCxn id="123" idx="3"/>
          </p:cNvCxnSpPr>
          <p:nvPr/>
        </p:nvCxnSpPr>
        <p:spPr>
          <a:xfrm>
            <a:off x="9151958" y="4697599"/>
            <a:ext cx="2813141" cy="0"/>
          </a:xfrm>
          <a:prstGeom prst="line">
            <a:avLst/>
          </a:prstGeom>
          <a:ln>
            <a:solidFill>
              <a:srgbClr val="C6FF00"/>
            </a:solidFill>
          </a:ln>
        </p:spPr>
        <p:style>
          <a:lnRef idx="1">
            <a:schemeClr val="accent1"/>
          </a:lnRef>
          <a:fillRef idx="0">
            <a:schemeClr val="accent1"/>
          </a:fillRef>
          <a:effectRef idx="0">
            <a:schemeClr val="accent1"/>
          </a:effectRef>
          <a:fontRef idx="minor">
            <a:schemeClr val="tx1"/>
          </a:fontRef>
        </p:style>
      </p:cxnSp>
      <p:cxnSp>
        <p:nvCxnSpPr>
          <p:cNvPr id="126" name="Conector recto 125">
            <a:extLst>
              <a:ext uri="{FF2B5EF4-FFF2-40B4-BE49-F238E27FC236}">
                <a16:creationId xmlns:a16="http://schemas.microsoft.com/office/drawing/2014/main" id="{459C0E25-D1E8-2179-50EA-81CEB146A08E}"/>
              </a:ext>
            </a:extLst>
          </p:cNvPr>
          <p:cNvCxnSpPr/>
          <p:nvPr/>
        </p:nvCxnSpPr>
        <p:spPr>
          <a:xfrm>
            <a:off x="93061" y="4697599"/>
            <a:ext cx="2813141" cy="0"/>
          </a:xfrm>
          <a:prstGeom prst="line">
            <a:avLst/>
          </a:prstGeom>
          <a:ln>
            <a:solidFill>
              <a:srgbClr val="C6FF00"/>
            </a:solidFill>
          </a:ln>
        </p:spPr>
        <p:style>
          <a:lnRef idx="1">
            <a:schemeClr val="accent1"/>
          </a:lnRef>
          <a:fillRef idx="0">
            <a:schemeClr val="accent1"/>
          </a:fillRef>
          <a:effectRef idx="0">
            <a:schemeClr val="accent1"/>
          </a:effectRef>
          <a:fontRef idx="minor">
            <a:schemeClr val="tx1"/>
          </a:fontRef>
        </p:style>
      </p:cxnSp>
      <p:pic>
        <p:nvPicPr>
          <p:cNvPr id="128" name="Gráfico 127">
            <a:extLst>
              <a:ext uri="{FF2B5EF4-FFF2-40B4-BE49-F238E27FC236}">
                <a16:creationId xmlns:a16="http://schemas.microsoft.com/office/drawing/2014/main" id="{979D2F81-220B-7C06-DE17-AC7EC207EB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27828" y="1591408"/>
            <a:ext cx="476292" cy="476292"/>
          </a:xfrm>
          <a:prstGeom prst="rect">
            <a:avLst/>
          </a:prstGeom>
        </p:spPr>
      </p:pic>
      <p:pic>
        <p:nvPicPr>
          <p:cNvPr id="130" name="Gráfico 129">
            <a:extLst>
              <a:ext uri="{FF2B5EF4-FFF2-40B4-BE49-F238E27FC236}">
                <a16:creationId xmlns:a16="http://schemas.microsoft.com/office/drawing/2014/main" id="{F1AF3F3C-E106-66AD-AA4F-E07A995681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45816" y="1618701"/>
            <a:ext cx="483591" cy="483591"/>
          </a:xfrm>
          <a:prstGeom prst="rect">
            <a:avLst/>
          </a:prstGeom>
        </p:spPr>
      </p:pic>
      <p:pic>
        <p:nvPicPr>
          <p:cNvPr id="134" name="Gráfico 133">
            <a:extLst>
              <a:ext uri="{FF2B5EF4-FFF2-40B4-BE49-F238E27FC236}">
                <a16:creationId xmlns:a16="http://schemas.microsoft.com/office/drawing/2014/main" id="{375493B7-80AD-DCBE-495B-9FEBC5E0AC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04120" y="4955936"/>
            <a:ext cx="432015" cy="432015"/>
          </a:xfrm>
          <a:prstGeom prst="rect">
            <a:avLst/>
          </a:prstGeom>
        </p:spPr>
      </p:pic>
      <p:pic>
        <p:nvPicPr>
          <p:cNvPr id="140" name="Gráfico 139">
            <a:extLst>
              <a:ext uri="{FF2B5EF4-FFF2-40B4-BE49-F238E27FC236}">
                <a16:creationId xmlns:a16="http://schemas.microsoft.com/office/drawing/2014/main" id="{AF716727-0715-D7AA-6414-2FA71AF4C21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31421" y="4954113"/>
            <a:ext cx="442458" cy="442458"/>
          </a:xfrm>
          <a:prstGeom prst="rect">
            <a:avLst/>
          </a:prstGeom>
        </p:spPr>
      </p:pic>
      <p:pic>
        <p:nvPicPr>
          <p:cNvPr id="144" name="Gráfico 143">
            <a:extLst>
              <a:ext uri="{FF2B5EF4-FFF2-40B4-BE49-F238E27FC236}">
                <a16:creationId xmlns:a16="http://schemas.microsoft.com/office/drawing/2014/main" id="{BE104AD1-021F-B27F-1E5C-3AA12BF6B1C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43528" y="1625840"/>
            <a:ext cx="473501" cy="473501"/>
          </a:xfrm>
          <a:prstGeom prst="rect">
            <a:avLst/>
          </a:prstGeom>
        </p:spPr>
      </p:pic>
      <p:pic>
        <p:nvPicPr>
          <p:cNvPr id="150" name="Gráfico 149">
            <a:extLst>
              <a:ext uri="{FF2B5EF4-FFF2-40B4-BE49-F238E27FC236}">
                <a16:creationId xmlns:a16="http://schemas.microsoft.com/office/drawing/2014/main" id="{C0337CB4-A58B-BCF5-A428-163F41B126B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255051" y="4950504"/>
            <a:ext cx="442881" cy="442881"/>
          </a:xfrm>
          <a:prstGeom prst="rect">
            <a:avLst/>
          </a:prstGeom>
        </p:spPr>
      </p:pic>
      <p:pic>
        <p:nvPicPr>
          <p:cNvPr id="160" name="Gráfico 159">
            <a:extLst>
              <a:ext uri="{FF2B5EF4-FFF2-40B4-BE49-F238E27FC236}">
                <a16:creationId xmlns:a16="http://schemas.microsoft.com/office/drawing/2014/main" id="{01849094-F27A-74BC-2AFC-CA89F26BDB4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3874" y="4960041"/>
            <a:ext cx="442458" cy="442458"/>
          </a:xfrm>
          <a:prstGeom prst="rect">
            <a:avLst/>
          </a:prstGeom>
        </p:spPr>
      </p:pic>
      <p:pic>
        <p:nvPicPr>
          <p:cNvPr id="162" name="Gráfico 161">
            <a:extLst>
              <a:ext uri="{FF2B5EF4-FFF2-40B4-BE49-F238E27FC236}">
                <a16:creationId xmlns:a16="http://schemas.microsoft.com/office/drawing/2014/main" id="{9724DFE0-5090-69A9-C617-A20B0DF208E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283753" y="1607178"/>
            <a:ext cx="495113" cy="495113"/>
          </a:xfrm>
          <a:prstGeom prst="rect">
            <a:avLst/>
          </a:prstGeom>
        </p:spPr>
      </p:pic>
      <p:pic>
        <p:nvPicPr>
          <p:cNvPr id="163" name="Gráfico 162">
            <a:extLst>
              <a:ext uri="{FF2B5EF4-FFF2-40B4-BE49-F238E27FC236}">
                <a16:creationId xmlns:a16="http://schemas.microsoft.com/office/drawing/2014/main" id="{C7882313-3BB2-F6EB-4C60-6832617C56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3004" y="1692915"/>
            <a:ext cx="306873" cy="306873"/>
          </a:xfrm>
          <a:prstGeom prst="rect">
            <a:avLst/>
          </a:prstGeom>
        </p:spPr>
      </p:pic>
      <p:pic>
        <p:nvPicPr>
          <p:cNvPr id="164" name="Gráfico 163">
            <a:extLst>
              <a:ext uri="{FF2B5EF4-FFF2-40B4-BE49-F238E27FC236}">
                <a16:creationId xmlns:a16="http://schemas.microsoft.com/office/drawing/2014/main" id="{DFE61183-CD18-027A-E630-6F75282C36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53637" y="1726723"/>
            <a:ext cx="306873" cy="306873"/>
          </a:xfrm>
          <a:prstGeom prst="rect">
            <a:avLst/>
          </a:prstGeom>
        </p:spPr>
      </p:pic>
      <p:pic>
        <p:nvPicPr>
          <p:cNvPr id="165" name="Gráfico 164">
            <a:extLst>
              <a:ext uri="{FF2B5EF4-FFF2-40B4-BE49-F238E27FC236}">
                <a16:creationId xmlns:a16="http://schemas.microsoft.com/office/drawing/2014/main" id="{41A8938B-5C2D-7829-39EA-8B6E04433F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48929" y="1726723"/>
            <a:ext cx="306873" cy="306873"/>
          </a:xfrm>
          <a:prstGeom prst="rect">
            <a:avLst/>
          </a:prstGeom>
        </p:spPr>
      </p:pic>
      <p:sp>
        <p:nvSpPr>
          <p:cNvPr id="166" name="Text 2">
            <a:extLst>
              <a:ext uri="{FF2B5EF4-FFF2-40B4-BE49-F238E27FC236}">
                <a16:creationId xmlns:a16="http://schemas.microsoft.com/office/drawing/2014/main" id="{BAD6316E-0BD8-6AE1-F32F-9880C46E98DF}"/>
              </a:ext>
            </a:extLst>
          </p:cNvPr>
          <p:cNvSpPr/>
          <p:nvPr/>
        </p:nvSpPr>
        <p:spPr>
          <a:xfrm>
            <a:off x="7421319" y="2133389"/>
            <a:ext cx="918503" cy="240322"/>
          </a:xfrm>
          <a:prstGeom prst="rect">
            <a:avLst/>
          </a:prstGeom>
          <a:noFill/>
          <a:ln/>
        </p:spPr>
        <p:txBody>
          <a:bodyPr wrap="none" lIns="0" tIns="0" rIns="0" bIns="0" rtlCol="0" anchor="t"/>
          <a:lstStyle/>
          <a:p>
            <a:pPr marL="0" indent="0" algn="l">
              <a:lnSpc>
                <a:spcPct val="104000"/>
              </a:lnSpc>
              <a:buNone/>
            </a:pPr>
            <a:r>
              <a:rPr lang="en-US" sz="900" b="1" dirty="0">
                <a:solidFill>
                  <a:srgbClr val="FFFFFF"/>
                </a:solidFill>
                <a:latin typeface="Inter Bold" pitchFamily="34" charset="0"/>
                <a:ea typeface="Inter Bold" pitchFamily="34" charset="-122"/>
                <a:cs typeface="Inter Bold" pitchFamily="34" charset="-120"/>
              </a:rPr>
              <a:t>CONTROLLERS</a:t>
            </a:r>
            <a:endParaRPr lang="en-US" sz="1400" b="1" dirty="0">
              <a:solidFill>
                <a:srgbClr val="FFFFFF"/>
              </a:solidFill>
              <a:latin typeface="Inter Bold" pitchFamily="34" charset="0"/>
              <a:ea typeface="Inter Bold" pitchFamily="34" charset="-122"/>
              <a:cs typeface="Inter Bold" pitchFamily="34" charset="-120"/>
            </a:endParaRPr>
          </a:p>
        </p:txBody>
      </p:sp>
      <p:sp>
        <p:nvSpPr>
          <p:cNvPr id="167" name="Text 2">
            <a:extLst>
              <a:ext uri="{FF2B5EF4-FFF2-40B4-BE49-F238E27FC236}">
                <a16:creationId xmlns:a16="http://schemas.microsoft.com/office/drawing/2014/main" id="{A8E071DB-E594-AE9B-227F-7721CA44B094}"/>
              </a:ext>
            </a:extLst>
          </p:cNvPr>
          <p:cNvSpPr/>
          <p:nvPr/>
        </p:nvSpPr>
        <p:spPr>
          <a:xfrm>
            <a:off x="8792632" y="2122613"/>
            <a:ext cx="918503" cy="240322"/>
          </a:xfrm>
          <a:prstGeom prst="rect">
            <a:avLst/>
          </a:prstGeom>
          <a:noFill/>
          <a:ln/>
        </p:spPr>
        <p:txBody>
          <a:bodyPr wrap="none" lIns="0" tIns="0" rIns="0" bIns="0" rtlCol="0" anchor="t"/>
          <a:lstStyle/>
          <a:p>
            <a:pPr marL="0" indent="0" algn="l">
              <a:lnSpc>
                <a:spcPct val="104000"/>
              </a:lnSpc>
              <a:buNone/>
            </a:pPr>
            <a:r>
              <a:rPr lang="en-US" sz="900" b="1" dirty="0">
                <a:solidFill>
                  <a:srgbClr val="FFFFFF"/>
                </a:solidFill>
                <a:latin typeface="Inter Bold" pitchFamily="34" charset="0"/>
                <a:ea typeface="Inter Bold" pitchFamily="34" charset="-122"/>
                <a:cs typeface="Inter Bold" pitchFamily="34" charset="-120"/>
              </a:rPr>
              <a:t>SERVICES</a:t>
            </a:r>
            <a:endParaRPr lang="en-US" sz="1400" b="1" dirty="0">
              <a:solidFill>
                <a:srgbClr val="FFFFFF"/>
              </a:solidFill>
              <a:latin typeface="Inter Bold" pitchFamily="34" charset="0"/>
              <a:ea typeface="Inter Bold" pitchFamily="34" charset="-122"/>
              <a:cs typeface="Inter Bold" pitchFamily="34" charset="-120"/>
            </a:endParaRPr>
          </a:p>
        </p:txBody>
      </p:sp>
      <p:sp>
        <p:nvSpPr>
          <p:cNvPr id="168" name="Text 2">
            <a:extLst>
              <a:ext uri="{FF2B5EF4-FFF2-40B4-BE49-F238E27FC236}">
                <a16:creationId xmlns:a16="http://schemas.microsoft.com/office/drawing/2014/main" id="{BD35414E-0F9B-D45A-4B15-535521E619E8}"/>
              </a:ext>
            </a:extLst>
          </p:cNvPr>
          <p:cNvSpPr/>
          <p:nvPr/>
        </p:nvSpPr>
        <p:spPr>
          <a:xfrm>
            <a:off x="9934518" y="2115872"/>
            <a:ext cx="918503" cy="240322"/>
          </a:xfrm>
          <a:prstGeom prst="rect">
            <a:avLst/>
          </a:prstGeom>
          <a:noFill/>
          <a:ln/>
        </p:spPr>
        <p:txBody>
          <a:bodyPr wrap="none" lIns="0" tIns="0" rIns="0" bIns="0" rtlCol="0" anchor="t"/>
          <a:lstStyle/>
          <a:p>
            <a:pPr marL="0" indent="0" algn="l">
              <a:lnSpc>
                <a:spcPct val="104000"/>
              </a:lnSpc>
              <a:buNone/>
            </a:pPr>
            <a:r>
              <a:rPr lang="en-US" sz="900" b="1" dirty="0">
                <a:solidFill>
                  <a:srgbClr val="FFFFFF"/>
                </a:solidFill>
                <a:latin typeface="Inter Bold" pitchFamily="34" charset="0"/>
                <a:ea typeface="Inter Bold" pitchFamily="34" charset="-122"/>
                <a:cs typeface="Inter Bold" pitchFamily="34" charset="-120"/>
              </a:rPr>
              <a:t>REPOSITORIES</a:t>
            </a:r>
            <a:endParaRPr lang="en-US" sz="1400" b="1" dirty="0">
              <a:solidFill>
                <a:srgbClr val="FFFFFF"/>
              </a:solidFill>
              <a:latin typeface="Inter Bold" pitchFamily="34" charset="0"/>
              <a:ea typeface="Inter Bold" pitchFamily="34" charset="-122"/>
              <a:cs typeface="Inter Bold" pitchFamily="34" charset="-120"/>
            </a:endParaRPr>
          </a:p>
        </p:txBody>
      </p:sp>
      <p:sp>
        <p:nvSpPr>
          <p:cNvPr id="169" name="Text 2">
            <a:extLst>
              <a:ext uri="{FF2B5EF4-FFF2-40B4-BE49-F238E27FC236}">
                <a16:creationId xmlns:a16="http://schemas.microsoft.com/office/drawing/2014/main" id="{369A8E05-34A2-DF48-E587-2A3AF739F270}"/>
              </a:ext>
            </a:extLst>
          </p:cNvPr>
          <p:cNvSpPr/>
          <p:nvPr/>
        </p:nvSpPr>
        <p:spPr>
          <a:xfrm>
            <a:off x="11071358" y="2130029"/>
            <a:ext cx="918503" cy="240322"/>
          </a:xfrm>
          <a:prstGeom prst="rect">
            <a:avLst/>
          </a:prstGeom>
          <a:noFill/>
          <a:ln/>
        </p:spPr>
        <p:txBody>
          <a:bodyPr wrap="none" lIns="0" tIns="0" rIns="0" bIns="0" rtlCol="0" anchor="t"/>
          <a:lstStyle/>
          <a:p>
            <a:pPr marL="0" indent="0" algn="l">
              <a:lnSpc>
                <a:spcPct val="104000"/>
              </a:lnSpc>
              <a:buNone/>
            </a:pPr>
            <a:r>
              <a:rPr lang="en-US" sz="900" b="1" dirty="0">
                <a:solidFill>
                  <a:srgbClr val="FFFFFF"/>
                </a:solidFill>
                <a:latin typeface="Inter Bold" pitchFamily="34" charset="0"/>
                <a:ea typeface="Inter Bold" pitchFamily="34" charset="-122"/>
                <a:cs typeface="Inter Bold" pitchFamily="34" charset="-120"/>
              </a:rPr>
              <a:t>BASE DE DATOS</a:t>
            </a:r>
            <a:endParaRPr lang="en-US" sz="1400" b="1" dirty="0">
              <a:solidFill>
                <a:srgbClr val="FFFFFF"/>
              </a:solidFill>
              <a:latin typeface="Inter Bold" pitchFamily="34" charset="0"/>
              <a:ea typeface="Inter Bold" pitchFamily="34" charset="-122"/>
              <a:cs typeface="Inter Bold" pitchFamily="34" charset="-120"/>
            </a:endParaRPr>
          </a:p>
        </p:txBody>
      </p:sp>
      <p:sp>
        <p:nvSpPr>
          <p:cNvPr id="171" name="CuadroTexto 170">
            <a:extLst>
              <a:ext uri="{FF2B5EF4-FFF2-40B4-BE49-F238E27FC236}">
                <a16:creationId xmlns:a16="http://schemas.microsoft.com/office/drawing/2014/main" id="{6BE2DA8B-1711-2685-5FC9-A62CFF8B361B}"/>
              </a:ext>
            </a:extLst>
          </p:cNvPr>
          <p:cNvSpPr txBox="1"/>
          <p:nvPr/>
        </p:nvSpPr>
        <p:spPr>
          <a:xfrm>
            <a:off x="7272669" y="2289033"/>
            <a:ext cx="1183286" cy="369332"/>
          </a:xfrm>
          <a:prstGeom prst="rect">
            <a:avLst/>
          </a:prstGeom>
          <a:noFill/>
        </p:spPr>
        <p:txBody>
          <a:bodyPr wrap="square">
            <a:spAutoFit/>
          </a:bodyPr>
          <a:lstStyle/>
          <a:p>
            <a:pPr algn="ctr"/>
            <a:r>
              <a:rPr lang="en-US" sz="900" dirty="0">
                <a:solidFill>
                  <a:srgbClr val="C6FF00"/>
                </a:solidFill>
                <a:latin typeface="Inter" panose="020B0604020202020204" charset="0"/>
              </a:rPr>
              <a:t>Expone endpoints</a:t>
            </a:r>
          </a:p>
          <a:p>
            <a:pPr algn="ctr"/>
            <a:r>
              <a:rPr lang="en-US" sz="900" dirty="0">
                <a:solidFill>
                  <a:srgbClr val="C6FF00"/>
                </a:solidFill>
                <a:latin typeface="Inter" panose="020B0604020202020204" charset="0"/>
              </a:rPr>
              <a:t>REST</a:t>
            </a:r>
            <a:endParaRPr lang="es-ES" sz="900" dirty="0">
              <a:solidFill>
                <a:srgbClr val="C6FF00"/>
              </a:solidFill>
            </a:endParaRPr>
          </a:p>
        </p:txBody>
      </p:sp>
      <p:sp>
        <p:nvSpPr>
          <p:cNvPr id="172" name="CuadroTexto 171">
            <a:extLst>
              <a:ext uri="{FF2B5EF4-FFF2-40B4-BE49-F238E27FC236}">
                <a16:creationId xmlns:a16="http://schemas.microsoft.com/office/drawing/2014/main" id="{28631B93-3D09-A91D-6E2B-0F72F5DE5B42}"/>
              </a:ext>
            </a:extLst>
          </p:cNvPr>
          <p:cNvSpPr txBox="1"/>
          <p:nvPr/>
        </p:nvSpPr>
        <p:spPr>
          <a:xfrm>
            <a:off x="8510539" y="2279524"/>
            <a:ext cx="1183286" cy="369332"/>
          </a:xfrm>
          <a:prstGeom prst="rect">
            <a:avLst/>
          </a:prstGeom>
          <a:noFill/>
        </p:spPr>
        <p:txBody>
          <a:bodyPr wrap="square">
            <a:spAutoFit/>
          </a:bodyPr>
          <a:lstStyle/>
          <a:p>
            <a:pPr algn="ctr"/>
            <a:r>
              <a:rPr lang="en-US" sz="900" dirty="0">
                <a:solidFill>
                  <a:srgbClr val="C6FF00"/>
                </a:solidFill>
                <a:latin typeface="Inter" panose="020B0604020202020204" charset="0"/>
              </a:rPr>
              <a:t>Contiene</a:t>
            </a:r>
            <a:r>
              <a:rPr lang="es-ES" sz="900" dirty="0">
                <a:solidFill>
                  <a:srgbClr val="C6FF00"/>
                </a:solidFill>
                <a:latin typeface="Inter" panose="020B0604020202020204" charset="0"/>
              </a:rPr>
              <a:t> la</a:t>
            </a:r>
          </a:p>
          <a:p>
            <a:pPr algn="ctr"/>
            <a:r>
              <a:rPr lang="es-ES" sz="900" dirty="0">
                <a:solidFill>
                  <a:srgbClr val="C6FF00"/>
                </a:solidFill>
                <a:latin typeface="Inter" panose="020B0604020202020204" charset="0"/>
              </a:rPr>
              <a:t>Lógica de negocio</a:t>
            </a:r>
            <a:endParaRPr lang="en-US" sz="900" dirty="0">
              <a:solidFill>
                <a:srgbClr val="C6FF00"/>
              </a:solidFill>
              <a:latin typeface="Inter" panose="020B0604020202020204" charset="0"/>
            </a:endParaRPr>
          </a:p>
        </p:txBody>
      </p:sp>
      <p:sp>
        <p:nvSpPr>
          <p:cNvPr id="173" name="CuadroTexto 172">
            <a:extLst>
              <a:ext uri="{FF2B5EF4-FFF2-40B4-BE49-F238E27FC236}">
                <a16:creationId xmlns:a16="http://schemas.microsoft.com/office/drawing/2014/main" id="{DF091F91-FD90-8B9F-8AE3-9661326F9A6B}"/>
              </a:ext>
            </a:extLst>
          </p:cNvPr>
          <p:cNvSpPr txBox="1"/>
          <p:nvPr/>
        </p:nvSpPr>
        <p:spPr>
          <a:xfrm>
            <a:off x="9778904" y="2295183"/>
            <a:ext cx="1183286" cy="369332"/>
          </a:xfrm>
          <a:prstGeom prst="rect">
            <a:avLst/>
          </a:prstGeom>
          <a:noFill/>
        </p:spPr>
        <p:txBody>
          <a:bodyPr wrap="square">
            <a:spAutoFit/>
          </a:bodyPr>
          <a:lstStyle/>
          <a:p>
            <a:pPr algn="ctr"/>
            <a:r>
              <a:rPr lang="en-US" sz="900" dirty="0">
                <a:solidFill>
                  <a:srgbClr val="C6FF00"/>
                </a:solidFill>
                <a:latin typeface="Inter" panose="020B0604020202020204" charset="0"/>
              </a:rPr>
              <a:t>Acceso a datos</a:t>
            </a:r>
          </a:p>
          <a:p>
            <a:pPr algn="ctr"/>
            <a:r>
              <a:rPr lang="en-US" sz="900" dirty="0">
                <a:solidFill>
                  <a:srgbClr val="C6FF00"/>
                </a:solidFill>
                <a:latin typeface="Inter" panose="020B0604020202020204" charset="0"/>
              </a:rPr>
              <a:t>(Spring Data JPA</a:t>
            </a:r>
            <a:r>
              <a:rPr lang="en-US" sz="900" dirty="0">
                <a:solidFill>
                  <a:srgbClr val="FFFFFF"/>
                </a:solidFill>
                <a:latin typeface="Inter" panose="020B0604020202020204" charset="0"/>
              </a:rPr>
              <a:t>)</a:t>
            </a:r>
          </a:p>
        </p:txBody>
      </p:sp>
      <p:sp>
        <p:nvSpPr>
          <p:cNvPr id="174" name="CuadroTexto 173">
            <a:extLst>
              <a:ext uri="{FF2B5EF4-FFF2-40B4-BE49-F238E27FC236}">
                <a16:creationId xmlns:a16="http://schemas.microsoft.com/office/drawing/2014/main" id="{2497AA7B-0BCF-A038-1505-71B1338AD118}"/>
              </a:ext>
            </a:extLst>
          </p:cNvPr>
          <p:cNvSpPr txBox="1"/>
          <p:nvPr/>
        </p:nvSpPr>
        <p:spPr>
          <a:xfrm>
            <a:off x="10915752" y="2286071"/>
            <a:ext cx="1183286" cy="369332"/>
          </a:xfrm>
          <a:prstGeom prst="rect">
            <a:avLst/>
          </a:prstGeom>
          <a:noFill/>
        </p:spPr>
        <p:txBody>
          <a:bodyPr wrap="square">
            <a:spAutoFit/>
          </a:bodyPr>
          <a:lstStyle/>
          <a:p>
            <a:pPr algn="ctr"/>
            <a:r>
              <a:rPr lang="en-US" sz="900" dirty="0">
                <a:solidFill>
                  <a:srgbClr val="C6FF00"/>
                </a:solidFill>
                <a:latin typeface="Inter" panose="020B0604020202020204" charset="0"/>
              </a:rPr>
              <a:t>Almacenamiento</a:t>
            </a:r>
          </a:p>
          <a:p>
            <a:pPr algn="ctr"/>
            <a:r>
              <a:rPr lang="en-US" sz="900" dirty="0">
                <a:solidFill>
                  <a:srgbClr val="C6FF00"/>
                </a:solidFill>
                <a:latin typeface="Inter" panose="020B0604020202020204" charset="0"/>
              </a:rPr>
              <a:t>persistente</a:t>
            </a:r>
            <a:endParaRPr lang="es-ES" sz="900" dirty="0">
              <a:solidFill>
                <a:srgbClr val="C6FF00"/>
              </a:solidFill>
            </a:endParaRPr>
          </a:p>
        </p:txBody>
      </p:sp>
      <p:sp>
        <p:nvSpPr>
          <p:cNvPr id="183" name="Text 2">
            <a:extLst>
              <a:ext uri="{FF2B5EF4-FFF2-40B4-BE49-F238E27FC236}">
                <a16:creationId xmlns:a16="http://schemas.microsoft.com/office/drawing/2014/main" id="{6641ADE6-7557-13A8-0827-1CC957449303}"/>
              </a:ext>
            </a:extLst>
          </p:cNvPr>
          <p:cNvSpPr/>
          <p:nvPr/>
        </p:nvSpPr>
        <p:spPr>
          <a:xfrm>
            <a:off x="573276" y="4960041"/>
            <a:ext cx="2402466" cy="1405616"/>
          </a:xfrm>
          <a:prstGeom prst="rect">
            <a:avLst/>
          </a:prstGeom>
          <a:noFill/>
          <a:ln/>
        </p:spPr>
        <p:txBody>
          <a:bodyPr wrap="none" lIns="0" tIns="0" rIns="0" bIns="0" rtlCol="0" anchor="t"/>
          <a:lstStyle/>
          <a:p>
            <a:pPr marL="0" indent="0" algn="l">
              <a:lnSpc>
                <a:spcPct val="104000"/>
              </a:lnSpc>
              <a:buNone/>
            </a:pPr>
            <a:r>
              <a:rPr lang="en-US" sz="1050" b="1" dirty="0">
                <a:solidFill>
                  <a:srgbClr val="C6FF00"/>
                </a:solidFill>
                <a:latin typeface="Inter Bold" pitchFamily="34" charset="0"/>
                <a:ea typeface="Inter Bold" pitchFamily="34" charset="-122"/>
                <a:cs typeface="Inter Bold" pitchFamily="34" charset="-120"/>
              </a:rPr>
              <a:t>HILT (DI)</a:t>
            </a:r>
          </a:p>
          <a:p>
            <a:pPr marL="0" indent="0" algn="l">
              <a:lnSpc>
                <a:spcPct val="104000"/>
              </a:lnSpc>
              <a:buNone/>
            </a:pPr>
            <a:r>
              <a:rPr lang="en-US" sz="900" dirty="0">
                <a:solidFill>
                  <a:schemeClr val="bg1"/>
                </a:solidFill>
                <a:latin typeface="Inter" panose="020B0604020202020204" charset="0"/>
                <a:ea typeface="Inter Bold" pitchFamily="34" charset="-122"/>
                <a:cs typeface="Inter Bold" pitchFamily="34" charset="-120"/>
              </a:rPr>
              <a:t>Gestión de dependencias con Hilt.</a:t>
            </a:r>
          </a:p>
          <a:p>
            <a:pPr marL="0" indent="0" algn="l">
              <a:lnSpc>
                <a:spcPct val="104000"/>
              </a:lnSpc>
              <a:buNone/>
            </a:pPr>
            <a:endParaRPr lang="en-US" sz="900" dirty="0">
              <a:solidFill>
                <a:srgbClr val="C6FF00"/>
              </a:solidFill>
              <a:latin typeface="Inter" panose="020B0604020202020204" charset="0"/>
              <a:ea typeface="Inter Bold" pitchFamily="34" charset="-122"/>
              <a:cs typeface="Inter Bold" pitchFamily="34" charset="-120"/>
            </a:endParaRPr>
          </a:p>
          <a:p>
            <a:pPr marL="0" indent="0" algn="l">
              <a:lnSpc>
                <a:spcPct val="104000"/>
              </a:lnSpc>
              <a:buNone/>
            </a:pPr>
            <a:r>
              <a:rPr lang="en-US" sz="900" b="1" dirty="0">
                <a:solidFill>
                  <a:schemeClr val="bg1"/>
                </a:solidFill>
                <a:latin typeface="Inter" panose="020B0604020202020204" charset="0"/>
                <a:ea typeface="Inter Bold" pitchFamily="34" charset="-122"/>
                <a:cs typeface="Inter Bold" pitchFamily="34" charset="-120"/>
              </a:rPr>
              <a:t>Módulos:</a:t>
            </a:r>
          </a:p>
          <a:p>
            <a:pPr marL="171450" indent="-171450" algn="l">
              <a:lnSpc>
                <a:spcPct val="104000"/>
              </a:lnSpc>
              <a:buFont typeface="Arial" panose="020B0604020202020204" pitchFamily="34" charset="0"/>
              <a:buChar char="•"/>
            </a:pPr>
            <a:r>
              <a:rPr lang="en-US" sz="900" dirty="0">
                <a:solidFill>
                  <a:srgbClr val="C6FF00"/>
                </a:solidFill>
                <a:latin typeface="Inter" panose="020B0604020202020204" charset="0"/>
                <a:ea typeface="Inter Bold" pitchFamily="34" charset="-122"/>
                <a:cs typeface="Inter Bold" pitchFamily="34" charset="-120"/>
              </a:rPr>
              <a:t>AppModule: </a:t>
            </a:r>
            <a:r>
              <a:rPr lang="en-US" sz="900" dirty="0">
                <a:solidFill>
                  <a:schemeClr val="bg1"/>
                </a:solidFill>
                <a:latin typeface="Inter" panose="020B0604020202020204" charset="0"/>
                <a:ea typeface="Inter Bold" pitchFamily="34" charset="-122"/>
                <a:cs typeface="Inter Bold" pitchFamily="34" charset="-120"/>
              </a:rPr>
              <a:t>prove Retrofit, OkHttp,</a:t>
            </a:r>
          </a:p>
          <a:p>
            <a:pPr algn="l">
              <a:lnSpc>
                <a:spcPct val="104000"/>
              </a:lnSpc>
            </a:pPr>
            <a:r>
              <a:rPr lang="en-US" sz="900" dirty="0">
                <a:solidFill>
                  <a:schemeClr val="bg1"/>
                </a:solidFill>
                <a:latin typeface="Inter" panose="020B0604020202020204" charset="0"/>
                <a:ea typeface="Inter Bold" pitchFamily="34" charset="-122"/>
                <a:cs typeface="Inter Bold" pitchFamily="34" charset="-120"/>
              </a:rPr>
              <a:t>Gson, TokenDataStore(JWT)</a:t>
            </a:r>
          </a:p>
          <a:p>
            <a:pPr algn="l">
              <a:lnSpc>
                <a:spcPct val="104000"/>
              </a:lnSpc>
            </a:pPr>
            <a:endParaRPr lang="en-US" sz="900" dirty="0">
              <a:solidFill>
                <a:srgbClr val="C6FF00"/>
              </a:solidFill>
              <a:latin typeface="Inter" panose="020B0604020202020204" charset="0"/>
              <a:ea typeface="Inter Bold" pitchFamily="34" charset="-122"/>
              <a:cs typeface="Inter Bold" pitchFamily="34" charset="-120"/>
            </a:endParaRPr>
          </a:p>
          <a:p>
            <a:pPr marL="171450" indent="-171450" algn="l">
              <a:lnSpc>
                <a:spcPct val="104000"/>
              </a:lnSpc>
              <a:buFont typeface="Arial" panose="020B0604020202020204" pitchFamily="34" charset="0"/>
              <a:buChar char="•"/>
            </a:pPr>
            <a:r>
              <a:rPr lang="en-US" sz="900" dirty="0">
                <a:solidFill>
                  <a:srgbClr val="C6FF00"/>
                </a:solidFill>
                <a:latin typeface="Inter" panose="020B0604020202020204" charset="0"/>
                <a:ea typeface="Inter Bold" pitchFamily="34" charset="-122"/>
                <a:cs typeface="Inter Bold" pitchFamily="34" charset="-120"/>
              </a:rPr>
              <a:t>RepositoryModule: </a:t>
            </a:r>
            <a:r>
              <a:rPr lang="en-US" sz="900" dirty="0">
                <a:solidFill>
                  <a:schemeClr val="bg1"/>
                </a:solidFill>
                <a:latin typeface="Inter" panose="020B0604020202020204" charset="0"/>
                <a:ea typeface="Inter Bold" pitchFamily="34" charset="-122"/>
                <a:cs typeface="Inter Bold" pitchFamily="34" charset="-120"/>
              </a:rPr>
              <a:t>enlaza interfaces con</a:t>
            </a:r>
          </a:p>
          <a:p>
            <a:pPr algn="l">
              <a:lnSpc>
                <a:spcPct val="104000"/>
              </a:lnSpc>
            </a:pPr>
            <a:r>
              <a:rPr lang="en-US" sz="900" dirty="0">
                <a:solidFill>
                  <a:schemeClr val="bg1"/>
                </a:solidFill>
                <a:latin typeface="Inter" panose="020B0604020202020204" charset="0"/>
                <a:ea typeface="Inter Bold" pitchFamily="34" charset="-122"/>
                <a:cs typeface="Inter Bold" pitchFamily="34" charset="-120"/>
              </a:rPr>
              <a:t>Implementaciones </a:t>
            </a:r>
            <a:r>
              <a:rPr lang="en-US" sz="900" dirty="0">
                <a:solidFill>
                  <a:srgbClr val="C6FF00"/>
                </a:solidFill>
                <a:latin typeface="Inter" panose="020B0604020202020204" charset="0"/>
                <a:ea typeface="Inter Bold" pitchFamily="34" charset="-122"/>
                <a:cs typeface="Inter Bold" pitchFamily="34" charset="-120"/>
              </a:rPr>
              <a:t>(@Binds)</a:t>
            </a:r>
          </a:p>
          <a:p>
            <a:pPr algn="l">
              <a:lnSpc>
                <a:spcPct val="104000"/>
              </a:lnSpc>
            </a:pPr>
            <a:endParaRPr lang="en-US" sz="900" dirty="0">
              <a:solidFill>
                <a:srgbClr val="C6FF00"/>
              </a:solidFill>
              <a:latin typeface="Inter" panose="020B0604020202020204" charset="0"/>
              <a:ea typeface="Inter Bold" pitchFamily="34" charset="-122"/>
              <a:cs typeface="Inter Bold" pitchFamily="34" charset="-120"/>
            </a:endParaRPr>
          </a:p>
        </p:txBody>
      </p:sp>
      <p:sp>
        <p:nvSpPr>
          <p:cNvPr id="184" name="Rectángulo: esquinas redondeadas 183">
            <a:extLst>
              <a:ext uri="{FF2B5EF4-FFF2-40B4-BE49-F238E27FC236}">
                <a16:creationId xmlns:a16="http://schemas.microsoft.com/office/drawing/2014/main" id="{FAC04A03-F6CF-A8C3-EA08-BBCEC239DABA}"/>
              </a:ext>
            </a:extLst>
          </p:cNvPr>
          <p:cNvSpPr/>
          <p:nvPr/>
        </p:nvSpPr>
        <p:spPr>
          <a:xfrm>
            <a:off x="7329290" y="1577128"/>
            <a:ext cx="4769747" cy="1124415"/>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5" name="Rectángulo: esquinas redondeadas 184">
            <a:extLst>
              <a:ext uri="{FF2B5EF4-FFF2-40B4-BE49-F238E27FC236}">
                <a16:creationId xmlns:a16="http://schemas.microsoft.com/office/drawing/2014/main" id="{67C1E697-6D5E-5C16-6483-D61158B4BAF3}"/>
              </a:ext>
            </a:extLst>
          </p:cNvPr>
          <p:cNvSpPr/>
          <p:nvPr/>
        </p:nvSpPr>
        <p:spPr>
          <a:xfrm>
            <a:off x="93061" y="4843161"/>
            <a:ext cx="2946981" cy="1668633"/>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8" name="Rectángulo: esquinas redondeadas 187">
            <a:extLst>
              <a:ext uri="{FF2B5EF4-FFF2-40B4-BE49-F238E27FC236}">
                <a16:creationId xmlns:a16="http://schemas.microsoft.com/office/drawing/2014/main" id="{20653885-DBA1-C46B-ED81-EDDD98C1A6AC}"/>
              </a:ext>
            </a:extLst>
          </p:cNvPr>
          <p:cNvSpPr/>
          <p:nvPr/>
        </p:nvSpPr>
        <p:spPr>
          <a:xfrm>
            <a:off x="3149019" y="4828532"/>
            <a:ext cx="2946981" cy="1668633"/>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9" name="Rectángulo: esquinas redondeadas 188">
            <a:extLst>
              <a:ext uri="{FF2B5EF4-FFF2-40B4-BE49-F238E27FC236}">
                <a16:creationId xmlns:a16="http://schemas.microsoft.com/office/drawing/2014/main" id="{D25BFED4-17EA-44FB-7C0D-3C457F4A890C}"/>
              </a:ext>
            </a:extLst>
          </p:cNvPr>
          <p:cNvSpPr/>
          <p:nvPr/>
        </p:nvSpPr>
        <p:spPr>
          <a:xfrm>
            <a:off x="6191462" y="4814646"/>
            <a:ext cx="2946981" cy="1668633"/>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0" name="Rectángulo: esquinas redondeadas 189">
            <a:extLst>
              <a:ext uri="{FF2B5EF4-FFF2-40B4-BE49-F238E27FC236}">
                <a16:creationId xmlns:a16="http://schemas.microsoft.com/office/drawing/2014/main" id="{9330F3C4-4DC6-92AB-EE8B-FDA22F8C0561}"/>
              </a:ext>
            </a:extLst>
          </p:cNvPr>
          <p:cNvSpPr/>
          <p:nvPr/>
        </p:nvSpPr>
        <p:spPr>
          <a:xfrm>
            <a:off x="9216640" y="4797850"/>
            <a:ext cx="2946981" cy="1668633"/>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1" name="Text 2">
            <a:extLst>
              <a:ext uri="{FF2B5EF4-FFF2-40B4-BE49-F238E27FC236}">
                <a16:creationId xmlns:a16="http://schemas.microsoft.com/office/drawing/2014/main" id="{A7383183-6DC5-3C2C-8583-448C123B68B8}"/>
              </a:ext>
            </a:extLst>
          </p:cNvPr>
          <p:cNvSpPr/>
          <p:nvPr/>
        </p:nvSpPr>
        <p:spPr>
          <a:xfrm>
            <a:off x="3767552" y="4981838"/>
            <a:ext cx="2402466" cy="1634430"/>
          </a:xfrm>
          <a:prstGeom prst="rect">
            <a:avLst/>
          </a:prstGeom>
          <a:noFill/>
          <a:ln/>
        </p:spPr>
        <p:txBody>
          <a:bodyPr wrap="none" lIns="0" tIns="0" rIns="0" bIns="0" rtlCol="0" anchor="t"/>
          <a:lstStyle/>
          <a:p>
            <a:pPr marL="0" indent="0" algn="l">
              <a:lnSpc>
                <a:spcPct val="104000"/>
              </a:lnSpc>
              <a:buNone/>
            </a:pPr>
            <a:r>
              <a:rPr lang="en-US" sz="1050" b="1" dirty="0">
                <a:solidFill>
                  <a:srgbClr val="C6FF00"/>
                </a:solidFill>
                <a:latin typeface="Inter Bold" pitchFamily="34" charset="0"/>
                <a:ea typeface="Inter Bold" pitchFamily="34" charset="-122"/>
                <a:cs typeface="Inter Bold" pitchFamily="34" charset="-120"/>
              </a:rPr>
              <a:t>OTROS COMPONENTES</a:t>
            </a:r>
          </a:p>
          <a:p>
            <a:pPr marL="171450" indent="-171450" algn="l">
              <a:lnSpc>
                <a:spcPct val="104000"/>
              </a:lnSpc>
              <a:buFont typeface="Arial" panose="020B0604020202020204" pitchFamily="34" charset="0"/>
              <a:buChar char="•"/>
            </a:pPr>
            <a:r>
              <a:rPr lang="en-US" sz="900" dirty="0">
                <a:solidFill>
                  <a:srgbClr val="C6FF00"/>
                </a:solidFill>
                <a:latin typeface="Inter" panose="020B0604020202020204" charset="0"/>
                <a:ea typeface="Inter Bold" pitchFamily="34" charset="-122"/>
                <a:cs typeface="Inter Bold" pitchFamily="34" charset="-120"/>
              </a:rPr>
              <a:t>PistaGoApp (@HiltAndroidApp) :</a:t>
            </a:r>
          </a:p>
          <a:p>
            <a:pPr algn="l">
              <a:lnSpc>
                <a:spcPct val="104000"/>
              </a:lnSpc>
            </a:pPr>
            <a:r>
              <a:rPr lang="en-US" sz="900" dirty="0">
                <a:solidFill>
                  <a:schemeClr val="bg1"/>
                </a:solidFill>
                <a:latin typeface="Inter" panose="020B0604020202020204" charset="0"/>
                <a:ea typeface="Inter Bold" pitchFamily="34" charset="-122"/>
                <a:cs typeface="Inter Bold" pitchFamily="34" charset="-120"/>
              </a:rPr>
              <a:t>Inicializa el grafo de dependencias</a:t>
            </a:r>
          </a:p>
          <a:p>
            <a:pPr algn="l">
              <a:lnSpc>
                <a:spcPct val="104000"/>
              </a:lnSpc>
            </a:pPr>
            <a:endParaRPr lang="en-US" sz="900" dirty="0">
              <a:solidFill>
                <a:srgbClr val="C6FF00"/>
              </a:solidFill>
              <a:latin typeface="Inter" panose="020B0604020202020204" charset="0"/>
              <a:ea typeface="Inter Bold" pitchFamily="34" charset="-122"/>
              <a:cs typeface="Inter Bold" pitchFamily="34" charset="-120"/>
            </a:endParaRPr>
          </a:p>
          <a:p>
            <a:pPr marL="171450" indent="-171450" algn="l">
              <a:lnSpc>
                <a:spcPct val="104000"/>
              </a:lnSpc>
              <a:buFont typeface="Arial" panose="020B0604020202020204" pitchFamily="34" charset="0"/>
              <a:buChar char="•"/>
            </a:pPr>
            <a:r>
              <a:rPr lang="en-US" sz="900" dirty="0">
                <a:solidFill>
                  <a:srgbClr val="C6FF00"/>
                </a:solidFill>
                <a:latin typeface="Inter" panose="020B0604020202020204" charset="0"/>
                <a:ea typeface="Inter Bold" pitchFamily="34" charset="-122"/>
                <a:cs typeface="Inter Bold" pitchFamily="34" charset="-120"/>
              </a:rPr>
              <a:t>MainActivity: </a:t>
            </a:r>
            <a:r>
              <a:rPr lang="en-US" sz="900" dirty="0">
                <a:solidFill>
                  <a:schemeClr val="bg1"/>
                </a:solidFill>
                <a:latin typeface="Inter" panose="020B0604020202020204" charset="0"/>
                <a:ea typeface="Inter Bold" pitchFamily="34" charset="-122"/>
                <a:cs typeface="Inter Bold" pitchFamily="34" charset="-120"/>
              </a:rPr>
              <a:t>punto de entrada de la</a:t>
            </a:r>
          </a:p>
          <a:p>
            <a:pPr algn="l">
              <a:lnSpc>
                <a:spcPct val="104000"/>
              </a:lnSpc>
            </a:pPr>
            <a:r>
              <a:rPr lang="en-US" sz="900" dirty="0">
                <a:solidFill>
                  <a:schemeClr val="bg1"/>
                </a:solidFill>
                <a:latin typeface="Inter" panose="020B0604020202020204" charset="0"/>
                <a:ea typeface="Inter Bold" pitchFamily="34" charset="-122"/>
                <a:cs typeface="Inter Bold" pitchFamily="34" charset="-120"/>
              </a:rPr>
              <a:t>Interfaz.</a:t>
            </a:r>
          </a:p>
          <a:p>
            <a:pPr algn="l">
              <a:lnSpc>
                <a:spcPct val="104000"/>
              </a:lnSpc>
            </a:pPr>
            <a:endParaRPr lang="en-US" sz="900" dirty="0">
              <a:solidFill>
                <a:schemeClr val="bg1"/>
              </a:solidFill>
              <a:latin typeface="Inter" panose="020B0604020202020204" charset="0"/>
              <a:ea typeface="Inter Bold" pitchFamily="34" charset="-122"/>
              <a:cs typeface="Inter Bold" pitchFamily="34" charset="-120"/>
            </a:endParaRPr>
          </a:p>
          <a:p>
            <a:pPr marL="171450" indent="-171450" algn="l">
              <a:lnSpc>
                <a:spcPct val="104000"/>
              </a:lnSpc>
              <a:buFont typeface="Arial" panose="020B0604020202020204" pitchFamily="34" charset="0"/>
              <a:buChar char="•"/>
            </a:pPr>
            <a:r>
              <a:rPr lang="en-US" sz="900" dirty="0">
                <a:solidFill>
                  <a:srgbClr val="C6FF00"/>
                </a:solidFill>
                <a:latin typeface="Inter" panose="020B0604020202020204" charset="0"/>
                <a:ea typeface="Inter Bold" pitchFamily="34" charset="-122"/>
                <a:cs typeface="Inter Bold" pitchFamily="34" charset="-120"/>
              </a:rPr>
              <a:t>TokenDataStore: </a:t>
            </a:r>
            <a:r>
              <a:rPr lang="en-US" sz="900" dirty="0">
                <a:solidFill>
                  <a:schemeClr val="bg1"/>
                </a:solidFill>
                <a:latin typeface="Inter" panose="020B0604020202020204" charset="0"/>
                <a:ea typeface="Inter Bold" pitchFamily="34" charset="-122"/>
                <a:cs typeface="Inter Bold" pitchFamily="34" charset="-120"/>
              </a:rPr>
              <a:t>almacenamiento </a:t>
            </a:r>
          </a:p>
          <a:p>
            <a:pPr algn="l">
              <a:lnSpc>
                <a:spcPct val="104000"/>
              </a:lnSpc>
            </a:pPr>
            <a:r>
              <a:rPr lang="en-US" sz="900" dirty="0">
                <a:solidFill>
                  <a:schemeClr val="bg1"/>
                </a:solidFill>
                <a:latin typeface="Inter" panose="020B0604020202020204" charset="0"/>
                <a:ea typeface="Inter Bold" pitchFamily="34" charset="-122"/>
                <a:cs typeface="Inter Bold" pitchFamily="34" charset="-120"/>
              </a:rPr>
              <a:t>Seguro del token JWT</a:t>
            </a:r>
            <a:endParaRPr lang="en-US" sz="900" dirty="0">
              <a:solidFill>
                <a:srgbClr val="C6FF00"/>
              </a:solidFill>
              <a:latin typeface="Inter" panose="020B0604020202020204" charset="0"/>
              <a:ea typeface="Inter Bold" pitchFamily="34" charset="-122"/>
              <a:cs typeface="Inter Bold" pitchFamily="34" charset="-120"/>
            </a:endParaRPr>
          </a:p>
          <a:p>
            <a:pPr algn="l">
              <a:lnSpc>
                <a:spcPct val="104000"/>
              </a:lnSpc>
            </a:pPr>
            <a:endParaRPr lang="en-US" sz="900" dirty="0">
              <a:solidFill>
                <a:srgbClr val="C6FF00"/>
              </a:solidFill>
              <a:latin typeface="Inter" panose="020B0604020202020204" charset="0"/>
              <a:ea typeface="Inter Bold" pitchFamily="34" charset="-122"/>
              <a:cs typeface="Inter Bold" pitchFamily="34" charset="-120"/>
            </a:endParaRPr>
          </a:p>
          <a:p>
            <a:pPr algn="l">
              <a:lnSpc>
                <a:spcPct val="104000"/>
              </a:lnSpc>
            </a:pPr>
            <a:r>
              <a:rPr lang="en-US" sz="900" dirty="0">
                <a:solidFill>
                  <a:srgbClr val="C6FF00"/>
                </a:solidFill>
                <a:latin typeface="Inter" panose="020B0604020202020204" charset="0"/>
                <a:ea typeface="Inter Bold" pitchFamily="34" charset="-122"/>
                <a:cs typeface="Inter Bold" pitchFamily="34" charset="-120"/>
              </a:rPr>
              <a:t>    </a:t>
            </a:r>
          </a:p>
        </p:txBody>
      </p:sp>
      <p:sp>
        <p:nvSpPr>
          <p:cNvPr id="192" name="Text 2">
            <a:extLst>
              <a:ext uri="{FF2B5EF4-FFF2-40B4-BE49-F238E27FC236}">
                <a16:creationId xmlns:a16="http://schemas.microsoft.com/office/drawing/2014/main" id="{A033FBCF-52CC-2F83-A7B5-8276C98246FA}"/>
              </a:ext>
            </a:extLst>
          </p:cNvPr>
          <p:cNvSpPr/>
          <p:nvPr/>
        </p:nvSpPr>
        <p:spPr>
          <a:xfrm>
            <a:off x="6716954" y="4973629"/>
            <a:ext cx="2402466" cy="1405616"/>
          </a:xfrm>
          <a:prstGeom prst="rect">
            <a:avLst/>
          </a:prstGeom>
          <a:noFill/>
          <a:ln/>
        </p:spPr>
        <p:txBody>
          <a:bodyPr wrap="none" lIns="0" tIns="0" rIns="0" bIns="0" rtlCol="0" anchor="t"/>
          <a:lstStyle/>
          <a:p>
            <a:pPr marL="0" indent="0" algn="l">
              <a:lnSpc>
                <a:spcPct val="104000"/>
              </a:lnSpc>
              <a:buNone/>
            </a:pPr>
            <a:r>
              <a:rPr lang="en-US" sz="1050" b="1" dirty="0">
                <a:solidFill>
                  <a:srgbClr val="C6FF00"/>
                </a:solidFill>
                <a:latin typeface="Inter Bold" pitchFamily="34" charset="0"/>
                <a:ea typeface="Inter Bold" pitchFamily="34" charset="-122"/>
                <a:cs typeface="Inter Bold" pitchFamily="34" charset="-120"/>
              </a:rPr>
              <a:t>NOTIFICACIONES PUSH</a:t>
            </a:r>
          </a:p>
          <a:p>
            <a:pPr marL="0" indent="0" algn="l">
              <a:lnSpc>
                <a:spcPct val="104000"/>
              </a:lnSpc>
              <a:buNone/>
            </a:pPr>
            <a:endParaRPr lang="en-US" sz="1050" b="1" dirty="0">
              <a:solidFill>
                <a:srgbClr val="C6FF00"/>
              </a:solidFill>
              <a:latin typeface="Inter Bold" pitchFamily="34" charset="0"/>
              <a:ea typeface="Inter Bold" pitchFamily="34" charset="-122"/>
              <a:cs typeface="Inter Bold" pitchFamily="34" charset="-120"/>
            </a:endParaRPr>
          </a:p>
          <a:p>
            <a:pPr marL="0" indent="0" algn="l">
              <a:lnSpc>
                <a:spcPct val="104000"/>
              </a:lnSpc>
              <a:buNone/>
            </a:pPr>
            <a:r>
              <a:rPr lang="en-US" sz="900" dirty="0">
                <a:solidFill>
                  <a:schemeClr val="bg1"/>
                </a:solidFill>
                <a:latin typeface="Inter" panose="020B0604020202020204" charset="0"/>
                <a:ea typeface="Inter Bold" pitchFamily="34" charset="-122"/>
                <a:cs typeface="Inter Bold" pitchFamily="34" charset="-120"/>
              </a:rPr>
              <a:t>PistaGoFirebaseService</a:t>
            </a:r>
          </a:p>
          <a:p>
            <a:pPr marL="0" indent="0" algn="l">
              <a:lnSpc>
                <a:spcPct val="104000"/>
              </a:lnSpc>
              <a:buNone/>
            </a:pPr>
            <a:r>
              <a:rPr lang="en-US" sz="900" dirty="0">
                <a:solidFill>
                  <a:schemeClr val="bg1"/>
                </a:solidFill>
                <a:latin typeface="Inter" panose="020B0604020202020204" charset="0"/>
                <a:ea typeface="Inter Bold" pitchFamily="34" charset="-122"/>
                <a:cs typeface="Inter Bold" pitchFamily="34" charset="-120"/>
              </a:rPr>
              <a:t>(FirebaseMessagingService)</a:t>
            </a:r>
          </a:p>
          <a:p>
            <a:pPr marL="0" indent="0" algn="l">
              <a:lnSpc>
                <a:spcPct val="104000"/>
              </a:lnSpc>
              <a:buNone/>
            </a:pPr>
            <a:endParaRPr lang="en-US" sz="900" dirty="0">
              <a:solidFill>
                <a:schemeClr val="bg1"/>
              </a:solidFill>
              <a:latin typeface="Inter" panose="020B0604020202020204" charset="0"/>
              <a:ea typeface="Inter Bold" pitchFamily="34" charset="-122"/>
              <a:cs typeface="Inter Bold" pitchFamily="34" charset="-120"/>
            </a:endParaRPr>
          </a:p>
          <a:p>
            <a:pPr algn="l">
              <a:lnSpc>
                <a:spcPct val="104000"/>
              </a:lnSpc>
            </a:pPr>
            <a:endParaRPr lang="en-US" sz="900" dirty="0">
              <a:solidFill>
                <a:schemeClr val="bg1"/>
              </a:solidFill>
              <a:latin typeface="Inter" panose="020B0604020202020204" charset="0"/>
              <a:ea typeface="Inter Bold" pitchFamily="34" charset="-122"/>
              <a:cs typeface="Inter Bold" pitchFamily="34" charset="-120"/>
            </a:endParaRPr>
          </a:p>
          <a:p>
            <a:pPr algn="l">
              <a:lnSpc>
                <a:spcPct val="104000"/>
              </a:lnSpc>
            </a:pPr>
            <a:r>
              <a:rPr lang="en-US" sz="900" dirty="0">
                <a:solidFill>
                  <a:schemeClr val="bg1"/>
                </a:solidFill>
                <a:latin typeface="Inter" panose="020B0604020202020204" charset="0"/>
                <a:ea typeface="Inter Bold" pitchFamily="34" charset="-122"/>
                <a:cs typeface="Inter Bold" pitchFamily="34" charset="-120"/>
              </a:rPr>
              <a:t>Recepción de notificaciones push mediante</a:t>
            </a:r>
          </a:p>
          <a:p>
            <a:pPr algn="l">
              <a:lnSpc>
                <a:spcPct val="104000"/>
              </a:lnSpc>
            </a:pPr>
            <a:r>
              <a:rPr lang="en-US" sz="900" dirty="0">
                <a:solidFill>
                  <a:schemeClr val="bg1"/>
                </a:solidFill>
                <a:latin typeface="Inter" panose="020B0604020202020204" charset="0"/>
                <a:ea typeface="Inter Bold" pitchFamily="34" charset="-122"/>
                <a:cs typeface="Inter Bold" pitchFamily="34" charset="-120"/>
              </a:rPr>
              <a:t>Firebase Cloud Messaging (FCM)</a:t>
            </a:r>
            <a:endParaRPr lang="en-US" sz="900" dirty="0">
              <a:solidFill>
                <a:srgbClr val="C6FF00"/>
              </a:solidFill>
              <a:latin typeface="Inter" panose="020B0604020202020204" charset="0"/>
              <a:ea typeface="Inter Bold" pitchFamily="34" charset="-122"/>
              <a:cs typeface="Inter Bold" pitchFamily="34" charset="-120"/>
            </a:endParaRPr>
          </a:p>
        </p:txBody>
      </p:sp>
      <p:sp>
        <p:nvSpPr>
          <p:cNvPr id="193" name="Text 2">
            <a:extLst>
              <a:ext uri="{FF2B5EF4-FFF2-40B4-BE49-F238E27FC236}">
                <a16:creationId xmlns:a16="http://schemas.microsoft.com/office/drawing/2014/main" id="{D7521CF7-0E71-E325-2342-61F58AC586BC}"/>
              </a:ext>
            </a:extLst>
          </p:cNvPr>
          <p:cNvSpPr/>
          <p:nvPr/>
        </p:nvSpPr>
        <p:spPr>
          <a:xfrm>
            <a:off x="9816517" y="4980648"/>
            <a:ext cx="2402466" cy="1405616"/>
          </a:xfrm>
          <a:prstGeom prst="rect">
            <a:avLst/>
          </a:prstGeom>
          <a:noFill/>
          <a:ln/>
        </p:spPr>
        <p:txBody>
          <a:bodyPr wrap="none" lIns="0" tIns="0" rIns="0" bIns="0" rtlCol="0" anchor="t"/>
          <a:lstStyle/>
          <a:p>
            <a:pPr marL="0" indent="0" algn="l">
              <a:lnSpc>
                <a:spcPct val="104000"/>
              </a:lnSpc>
              <a:buNone/>
            </a:pPr>
            <a:r>
              <a:rPr lang="en-US" sz="1050" b="1" dirty="0">
                <a:solidFill>
                  <a:srgbClr val="C6FF00"/>
                </a:solidFill>
                <a:latin typeface="Inter Bold" pitchFamily="34" charset="0"/>
                <a:ea typeface="Inter Bold" pitchFamily="34" charset="-122"/>
                <a:cs typeface="Inter Bold" pitchFamily="34" charset="-120"/>
              </a:rPr>
              <a:t>BENEFICIOS</a:t>
            </a:r>
          </a:p>
          <a:p>
            <a:pPr marL="0" indent="0" algn="l">
              <a:lnSpc>
                <a:spcPct val="104000"/>
              </a:lnSpc>
              <a:buNone/>
            </a:pPr>
            <a:endParaRPr lang="en-US" sz="900" dirty="0">
              <a:solidFill>
                <a:srgbClr val="C6FF00"/>
              </a:solidFill>
              <a:latin typeface="Inter" panose="020B0604020202020204" charset="0"/>
              <a:ea typeface="Inter Bold" pitchFamily="34" charset="-122"/>
              <a:cs typeface="Inter Bold" pitchFamily="34" charset="-120"/>
            </a:endParaRPr>
          </a:p>
          <a:p>
            <a:pPr marL="171450" indent="-171450" algn="l">
              <a:lnSpc>
                <a:spcPct val="104000"/>
              </a:lnSpc>
              <a:buFont typeface="Arial" panose="020B0604020202020204" pitchFamily="34" charset="0"/>
              <a:buChar char="•"/>
            </a:pPr>
            <a:r>
              <a:rPr lang="en-US" sz="900" dirty="0">
                <a:solidFill>
                  <a:schemeClr val="bg1"/>
                </a:solidFill>
                <a:latin typeface="Inter" panose="020B0604020202020204" charset="0"/>
                <a:ea typeface="Inter Bold" pitchFamily="34" charset="-122"/>
                <a:cs typeface="Inter Bold" pitchFamily="34" charset="-120"/>
              </a:rPr>
              <a:t>Separación de responsabilidades</a:t>
            </a:r>
          </a:p>
          <a:p>
            <a:pPr marL="171450" indent="-171450" algn="l">
              <a:lnSpc>
                <a:spcPct val="104000"/>
              </a:lnSpc>
              <a:buFont typeface="Arial" panose="020B0604020202020204" pitchFamily="34" charset="0"/>
              <a:buChar char="•"/>
            </a:pPr>
            <a:r>
              <a:rPr lang="en-US" sz="900" dirty="0">
                <a:solidFill>
                  <a:schemeClr val="bg1"/>
                </a:solidFill>
                <a:latin typeface="Inter" panose="020B0604020202020204" charset="0"/>
                <a:ea typeface="Inter Bold" pitchFamily="34" charset="-122"/>
                <a:cs typeface="Inter Bold" pitchFamily="34" charset="-120"/>
              </a:rPr>
              <a:t>Código mantenible y escalabe</a:t>
            </a:r>
          </a:p>
          <a:p>
            <a:pPr marL="171450" indent="-171450" algn="l">
              <a:lnSpc>
                <a:spcPct val="104000"/>
              </a:lnSpc>
              <a:buFont typeface="Arial" panose="020B0604020202020204" pitchFamily="34" charset="0"/>
              <a:buChar char="•"/>
            </a:pPr>
            <a:r>
              <a:rPr lang="en-US" sz="900" dirty="0">
                <a:solidFill>
                  <a:schemeClr val="bg1"/>
                </a:solidFill>
                <a:latin typeface="Inter" panose="020B0604020202020204" charset="0"/>
                <a:ea typeface="Inter Bold" pitchFamily="34" charset="-122"/>
                <a:cs typeface="Inter Bold" pitchFamily="34" charset="-120"/>
              </a:rPr>
              <a:t>Fácil de probar</a:t>
            </a:r>
          </a:p>
          <a:p>
            <a:pPr marL="171450" indent="-171450" algn="l">
              <a:lnSpc>
                <a:spcPct val="104000"/>
              </a:lnSpc>
              <a:buFont typeface="Arial" panose="020B0604020202020204" pitchFamily="34" charset="0"/>
              <a:buChar char="•"/>
            </a:pPr>
            <a:r>
              <a:rPr lang="en-US" sz="900" dirty="0">
                <a:solidFill>
                  <a:schemeClr val="bg1"/>
                </a:solidFill>
                <a:latin typeface="Inter" panose="020B0604020202020204" charset="0"/>
                <a:ea typeface="Inter Bold" pitchFamily="34" charset="-122"/>
                <a:cs typeface="Inter Bold" pitchFamily="34" charset="-120"/>
              </a:rPr>
              <a:t>Cambios aislados por capa</a:t>
            </a:r>
          </a:p>
          <a:p>
            <a:pPr marL="171450" indent="-171450" algn="l">
              <a:lnSpc>
                <a:spcPct val="104000"/>
              </a:lnSpc>
              <a:buFont typeface="Arial" panose="020B0604020202020204" pitchFamily="34" charset="0"/>
              <a:buChar char="•"/>
            </a:pPr>
            <a:r>
              <a:rPr lang="en-US" sz="900" dirty="0">
                <a:solidFill>
                  <a:schemeClr val="bg1"/>
                </a:solidFill>
                <a:latin typeface="Inter" panose="020B0604020202020204" charset="0"/>
                <a:ea typeface="Inter Bold" pitchFamily="34" charset="-122"/>
                <a:cs typeface="Inter Bold" pitchFamily="34" charset="-120"/>
              </a:rPr>
              <a:t>Nuevas funcionalidades sin reescribir.</a:t>
            </a:r>
            <a:endParaRPr lang="en-US" sz="900" dirty="0">
              <a:solidFill>
                <a:srgbClr val="C6FF00"/>
              </a:solidFill>
              <a:latin typeface="Inter" panose="020B0604020202020204" charset="0"/>
              <a:ea typeface="Inter Bold" pitchFamily="34" charset="-122"/>
              <a:cs typeface="Inter Bold" pitchFamily="34" charset="-120"/>
            </a:endParaRPr>
          </a:p>
        </p:txBody>
      </p:sp>
      <p:sp>
        <p:nvSpPr>
          <p:cNvPr id="198" name="Rectángulo: esquinas redondeadas 197">
            <a:extLst>
              <a:ext uri="{FF2B5EF4-FFF2-40B4-BE49-F238E27FC236}">
                <a16:creationId xmlns:a16="http://schemas.microsoft.com/office/drawing/2014/main" id="{99102177-2A00-6BE0-2195-06A24FDCCCE4}"/>
              </a:ext>
            </a:extLst>
          </p:cNvPr>
          <p:cNvSpPr/>
          <p:nvPr/>
        </p:nvSpPr>
        <p:spPr>
          <a:xfrm>
            <a:off x="238690" y="1615608"/>
            <a:ext cx="1729868" cy="2844250"/>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1" name="Rectángulo: esquinas redondeadas 200">
            <a:extLst>
              <a:ext uri="{FF2B5EF4-FFF2-40B4-BE49-F238E27FC236}">
                <a16:creationId xmlns:a16="http://schemas.microsoft.com/office/drawing/2014/main" id="{3AF2884C-B3EB-03D8-E4B5-46F625B1ACA8}"/>
              </a:ext>
            </a:extLst>
          </p:cNvPr>
          <p:cNvSpPr/>
          <p:nvPr/>
        </p:nvSpPr>
        <p:spPr>
          <a:xfrm>
            <a:off x="2326016" y="1614188"/>
            <a:ext cx="1729868" cy="2845670"/>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2" name="Rectángulo: esquinas redondeadas 201">
            <a:extLst>
              <a:ext uri="{FF2B5EF4-FFF2-40B4-BE49-F238E27FC236}">
                <a16:creationId xmlns:a16="http://schemas.microsoft.com/office/drawing/2014/main" id="{A3AA57E2-563B-DCD7-5CED-56379DD97869}"/>
              </a:ext>
            </a:extLst>
          </p:cNvPr>
          <p:cNvSpPr/>
          <p:nvPr/>
        </p:nvSpPr>
        <p:spPr>
          <a:xfrm>
            <a:off x="4452522" y="1613967"/>
            <a:ext cx="1729868" cy="2844250"/>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4" name="Gráfico 203">
            <a:extLst>
              <a:ext uri="{FF2B5EF4-FFF2-40B4-BE49-F238E27FC236}">
                <a16:creationId xmlns:a16="http://schemas.microsoft.com/office/drawing/2014/main" id="{0BA18D24-60D9-C209-3A4C-FB2DA457CCF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528677" y="2401000"/>
            <a:ext cx="337954" cy="337954"/>
          </a:xfrm>
          <a:prstGeom prst="rect">
            <a:avLst/>
          </a:prstGeom>
        </p:spPr>
      </p:pic>
      <p:pic>
        <p:nvPicPr>
          <p:cNvPr id="206" name="Gráfico 205">
            <a:extLst>
              <a:ext uri="{FF2B5EF4-FFF2-40B4-BE49-F238E27FC236}">
                <a16:creationId xmlns:a16="http://schemas.microsoft.com/office/drawing/2014/main" id="{F221DB3F-1B31-7BB2-853B-D7C9DFF4D3F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391887" y="2979890"/>
            <a:ext cx="330825" cy="330825"/>
          </a:xfrm>
          <a:prstGeom prst="rect">
            <a:avLst/>
          </a:prstGeom>
        </p:spPr>
      </p:pic>
      <p:pic>
        <p:nvPicPr>
          <p:cNvPr id="208" name="Gráfico 207">
            <a:extLst>
              <a:ext uri="{FF2B5EF4-FFF2-40B4-BE49-F238E27FC236}">
                <a16:creationId xmlns:a16="http://schemas.microsoft.com/office/drawing/2014/main" id="{1F70B455-9979-0FF1-8FE8-46071DEF466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22527" y="1751066"/>
            <a:ext cx="316634" cy="316634"/>
          </a:xfrm>
          <a:prstGeom prst="rect">
            <a:avLst/>
          </a:prstGeom>
        </p:spPr>
      </p:pic>
      <p:pic>
        <p:nvPicPr>
          <p:cNvPr id="210" name="Gráfico 209">
            <a:extLst>
              <a:ext uri="{FF2B5EF4-FFF2-40B4-BE49-F238E27FC236}">
                <a16:creationId xmlns:a16="http://schemas.microsoft.com/office/drawing/2014/main" id="{AB97711C-12ED-2510-AA27-4AE7BDF57085}"/>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376373" y="2493480"/>
            <a:ext cx="342069" cy="342069"/>
          </a:xfrm>
          <a:prstGeom prst="rect">
            <a:avLst/>
          </a:prstGeom>
        </p:spPr>
      </p:pic>
      <p:pic>
        <p:nvPicPr>
          <p:cNvPr id="212" name="Gráfico 211">
            <a:extLst>
              <a:ext uri="{FF2B5EF4-FFF2-40B4-BE49-F238E27FC236}">
                <a16:creationId xmlns:a16="http://schemas.microsoft.com/office/drawing/2014/main" id="{D95D7C01-019C-CB42-976B-ECB6E5C485B4}"/>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58164" y="2995105"/>
            <a:ext cx="340187" cy="340187"/>
          </a:xfrm>
          <a:prstGeom prst="rect">
            <a:avLst/>
          </a:prstGeom>
        </p:spPr>
      </p:pic>
      <p:sp>
        <p:nvSpPr>
          <p:cNvPr id="213" name="Text 2">
            <a:extLst>
              <a:ext uri="{FF2B5EF4-FFF2-40B4-BE49-F238E27FC236}">
                <a16:creationId xmlns:a16="http://schemas.microsoft.com/office/drawing/2014/main" id="{0978771C-48D5-41CF-D608-F3FEAB6FD6E4}"/>
              </a:ext>
            </a:extLst>
          </p:cNvPr>
          <p:cNvSpPr/>
          <p:nvPr/>
        </p:nvSpPr>
        <p:spPr>
          <a:xfrm>
            <a:off x="677162" y="1804185"/>
            <a:ext cx="918503" cy="304444"/>
          </a:xfrm>
          <a:prstGeom prst="rect">
            <a:avLst/>
          </a:prstGeom>
          <a:noFill/>
          <a:ln/>
        </p:spPr>
        <p:txBody>
          <a:bodyPr wrap="none" lIns="0" tIns="0" rIns="0" bIns="0" rtlCol="0" anchor="t"/>
          <a:lstStyle/>
          <a:p>
            <a:pPr marL="0" indent="0" algn="l">
              <a:lnSpc>
                <a:spcPct val="104000"/>
              </a:lnSpc>
              <a:buNone/>
            </a:pPr>
            <a:r>
              <a:rPr lang="en-US" sz="1050" b="1" dirty="0">
                <a:solidFill>
                  <a:srgbClr val="FFFFFF"/>
                </a:solidFill>
                <a:latin typeface="Inter Bold" pitchFamily="34" charset="0"/>
                <a:ea typeface="Inter Bold" pitchFamily="34" charset="-122"/>
                <a:cs typeface="Inter Bold" pitchFamily="34" charset="-120"/>
              </a:rPr>
              <a:t>PRESENTATION</a:t>
            </a:r>
          </a:p>
          <a:p>
            <a:pPr marL="0" indent="0" algn="l">
              <a:lnSpc>
                <a:spcPct val="104000"/>
              </a:lnSpc>
              <a:buNone/>
            </a:pPr>
            <a:r>
              <a:rPr lang="en-US" sz="1050" b="1" dirty="0">
                <a:solidFill>
                  <a:srgbClr val="FFFFFF"/>
                </a:solidFill>
                <a:latin typeface="Inter Bold" pitchFamily="34" charset="0"/>
                <a:ea typeface="Inter Bold" pitchFamily="34" charset="-122"/>
                <a:cs typeface="Inter Bold" pitchFamily="34" charset="-120"/>
              </a:rPr>
              <a:t>(UI Layer)</a:t>
            </a:r>
            <a:endParaRPr lang="en-US" b="1" dirty="0">
              <a:solidFill>
                <a:srgbClr val="FFFFFF"/>
              </a:solidFill>
              <a:latin typeface="Inter Bold" pitchFamily="34" charset="0"/>
              <a:ea typeface="Inter Bold" pitchFamily="34" charset="-122"/>
              <a:cs typeface="Inter Bold" pitchFamily="34" charset="-120"/>
            </a:endParaRPr>
          </a:p>
        </p:txBody>
      </p:sp>
      <p:sp>
        <p:nvSpPr>
          <p:cNvPr id="214" name="Text 2">
            <a:extLst>
              <a:ext uri="{FF2B5EF4-FFF2-40B4-BE49-F238E27FC236}">
                <a16:creationId xmlns:a16="http://schemas.microsoft.com/office/drawing/2014/main" id="{B7132701-4A9F-4796-A0E9-D2D5BDF0F509}"/>
              </a:ext>
            </a:extLst>
          </p:cNvPr>
          <p:cNvSpPr/>
          <p:nvPr/>
        </p:nvSpPr>
        <p:spPr>
          <a:xfrm>
            <a:off x="621424" y="2597953"/>
            <a:ext cx="1506273" cy="257835"/>
          </a:xfrm>
          <a:prstGeom prst="rect">
            <a:avLst/>
          </a:prstGeom>
          <a:noFill/>
          <a:ln/>
        </p:spPr>
        <p:txBody>
          <a:bodyPr wrap="none" lIns="0" tIns="0" rIns="0" bIns="0" rtlCol="0" anchor="t"/>
          <a:lstStyle/>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Jetpack Compose</a:t>
            </a:r>
          </a:p>
        </p:txBody>
      </p:sp>
      <p:sp>
        <p:nvSpPr>
          <p:cNvPr id="215" name="Text 2">
            <a:extLst>
              <a:ext uri="{FF2B5EF4-FFF2-40B4-BE49-F238E27FC236}">
                <a16:creationId xmlns:a16="http://schemas.microsoft.com/office/drawing/2014/main" id="{1013E0D4-EA82-5995-77D3-290DF6F94966}"/>
              </a:ext>
            </a:extLst>
          </p:cNvPr>
          <p:cNvSpPr/>
          <p:nvPr/>
        </p:nvSpPr>
        <p:spPr>
          <a:xfrm>
            <a:off x="592675" y="3142602"/>
            <a:ext cx="1506273" cy="224474"/>
          </a:xfrm>
          <a:prstGeom prst="rect">
            <a:avLst/>
          </a:prstGeom>
          <a:noFill/>
          <a:ln/>
        </p:spPr>
        <p:txBody>
          <a:bodyPr wrap="none" lIns="0" tIns="0" rIns="0" bIns="0" rtlCol="0" anchor="t"/>
          <a:lstStyle/>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ViewModel</a:t>
            </a:r>
          </a:p>
        </p:txBody>
      </p:sp>
      <p:sp>
        <p:nvSpPr>
          <p:cNvPr id="216" name="Text 2">
            <a:extLst>
              <a:ext uri="{FF2B5EF4-FFF2-40B4-BE49-F238E27FC236}">
                <a16:creationId xmlns:a16="http://schemas.microsoft.com/office/drawing/2014/main" id="{BA92CAF5-6A5C-BD42-0027-E877D9B11770}"/>
              </a:ext>
            </a:extLst>
          </p:cNvPr>
          <p:cNvSpPr/>
          <p:nvPr/>
        </p:nvSpPr>
        <p:spPr>
          <a:xfrm>
            <a:off x="270490" y="3521050"/>
            <a:ext cx="1645172" cy="856952"/>
          </a:xfrm>
          <a:prstGeom prst="rect">
            <a:avLst/>
          </a:prstGeom>
          <a:noFill/>
          <a:ln/>
        </p:spPr>
        <p:txBody>
          <a:bodyPr wrap="none" lIns="0" tIns="0" rIns="0" bIns="0" rtlCol="0" anchor="t"/>
          <a:lstStyle/>
          <a:p>
            <a:pPr marL="0" indent="0" algn="ctr">
              <a:lnSpc>
                <a:spcPct val="104000"/>
              </a:lnSpc>
              <a:buNone/>
            </a:pPr>
            <a:r>
              <a:rPr lang="en-US" sz="900" b="1" dirty="0">
                <a:solidFill>
                  <a:srgbClr val="C6FF00"/>
                </a:solidFill>
                <a:latin typeface="Inter Bold" pitchFamily="34" charset="0"/>
                <a:ea typeface="Inter Bold" pitchFamily="34" charset="-122"/>
                <a:cs typeface="Inter Bold" pitchFamily="34" charset="-120"/>
              </a:rPr>
              <a:t>Patrón MVVM</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La UI observa el ViewModel</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Acciones del usuario -&gt; </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ViewModel.</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El ViewModel obtiene datos</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del dominio </a:t>
            </a:r>
          </a:p>
        </p:txBody>
      </p:sp>
      <p:pic>
        <p:nvPicPr>
          <p:cNvPr id="217" name="Gráfico 216">
            <a:extLst>
              <a:ext uri="{FF2B5EF4-FFF2-40B4-BE49-F238E27FC236}">
                <a16:creationId xmlns:a16="http://schemas.microsoft.com/office/drawing/2014/main" id="{620EFED7-A645-E2A0-7472-0CFB3DDB42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578800" y="1655515"/>
            <a:ext cx="381389" cy="381389"/>
          </a:xfrm>
          <a:prstGeom prst="rect">
            <a:avLst/>
          </a:prstGeom>
        </p:spPr>
      </p:pic>
      <p:pic>
        <p:nvPicPr>
          <p:cNvPr id="218" name="Gráfico 217">
            <a:extLst>
              <a:ext uri="{FF2B5EF4-FFF2-40B4-BE49-F238E27FC236}">
                <a16:creationId xmlns:a16="http://schemas.microsoft.com/office/drawing/2014/main" id="{0B8E7AC1-9204-7481-44D4-E57F79AEAA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26337" y="2844400"/>
            <a:ext cx="380017" cy="380017"/>
          </a:xfrm>
          <a:prstGeom prst="rect">
            <a:avLst/>
          </a:prstGeom>
        </p:spPr>
      </p:pic>
      <p:pic>
        <p:nvPicPr>
          <p:cNvPr id="220" name="Gráfico 219">
            <a:extLst>
              <a:ext uri="{FF2B5EF4-FFF2-40B4-BE49-F238E27FC236}">
                <a16:creationId xmlns:a16="http://schemas.microsoft.com/office/drawing/2014/main" id="{A70DFD1C-BC28-F9A0-2734-7471C3D93E8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2449322" y="1725631"/>
            <a:ext cx="342069" cy="342069"/>
          </a:xfrm>
          <a:prstGeom prst="rect">
            <a:avLst/>
          </a:prstGeom>
        </p:spPr>
      </p:pic>
      <p:sp>
        <p:nvSpPr>
          <p:cNvPr id="222" name="Text 2">
            <a:extLst>
              <a:ext uri="{FF2B5EF4-FFF2-40B4-BE49-F238E27FC236}">
                <a16:creationId xmlns:a16="http://schemas.microsoft.com/office/drawing/2014/main" id="{932CB28F-71FE-ABD7-82B5-9CD621C07820}"/>
              </a:ext>
            </a:extLst>
          </p:cNvPr>
          <p:cNvSpPr/>
          <p:nvPr/>
        </p:nvSpPr>
        <p:spPr>
          <a:xfrm>
            <a:off x="2882499" y="1776504"/>
            <a:ext cx="1025009" cy="325788"/>
          </a:xfrm>
          <a:prstGeom prst="rect">
            <a:avLst/>
          </a:prstGeom>
          <a:noFill/>
          <a:ln/>
        </p:spPr>
        <p:txBody>
          <a:bodyPr wrap="none" lIns="0" tIns="0" rIns="0" bIns="0" rtlCol="0" anchor="t"/>
          <a:lstStyle/>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DOMAIN</a:t>
            </a:r>
          </a:p>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(Bussines Layer)</a:t>
            </a:r>
            <a:endParaRPr lang="en-US" sz="1600" b="1" dirty="0">
              <a:solidFill>
                <a:srgbClr val="FFFFFF"/>
              </a:solidFill>
              <a:latin typeface="Inter Bold" pitchFamily="34" charset="0"/>
              <a:ea typeface="Inter Bold" pitchFamily="34" charset="-122"/>
              <a:cs typeface="Inter Bold" pitchFamily="34" charset="-120"/>
            </a:endParaRPr>
          </a:p>
        </p:txBody>
      </p:sp>
      <p:pic>
        <p:nvPicPr>
          <p:cNvPr id="224" name="Gráfico 223">
            <a:extLst>
              <a:ext uri="{FF2B5EF4-FFF2-40B4-BE49-F238E27FC236}">
                <a16:creationId xmlns:a16="http://schemas.microsoft.com/office/drawing/2014/main" id="{E530B6FA-EF61-AE37-3387-E490BC4CE485}"/>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76438" y="2452508"/>
            <a:ext cx="316633" cy="316633"/>
          </a:xfrm>
          <a:prstGeom prst="rect">
            <a:avLst/>
          </a:prstGeom>
        </p:spPr>
      </p:pic>
      <p:sp>
        <p:nvSpPr>
          <p:cNvPr id="225" name="Text 2">
            <a:extLst>
              <a:ext uri="{FF2B5EF4-FFF2-40B4-BE49-F238E27FC236}">
                <a16:creationId xmlns:a16="http://schemas.microsoft.com/office/drawing/2014/main" id="{D9229D60-A1F8-1DF5-3963-67574944202A}"/>
              </a:ext>
            </a:extLst>
          </p:cNvPr>
          <p:cNvSpPr/>
          <p:nvPr/>
        </p:nvSpPr>
        <p:spPr>
          <a:xfrm>
            <a:off x="2817946" y="2525985"/>
            <a:ext cx="964388" cy="408084"/>
          </a:xfrm>
          <a:prstGeom prst="rect">
            <a:avLst/>
          </a:prstGeom>
          <a:noFill/>
          <a:ln/>
        </p:spPr>
        <p:txBody>
          <a:bodyPr wrap="none" lIns="0" tIns="0" rIns="0" bIns="0" rtlCol="0" anchor="t"/>
          <a:lstStyle/>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Modelos de </a:t>
            </a:r>
          </a:p>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negocio</a:t>
            </a:r>
          </a:p>
        </p:txBody>
      </p:sp>
      <p:sp>
        <p:nvSpPr>
          <p:cNvPr id="227" name="Text 2">
            <a:extLst>
              <a:ext uri="{FF2B5EF4-FFF2-40B4-BE49-F238E27FC236}">
                <a16:creationId xmlns:a16="http://schemas.microsoft.com/office/drawing/2014/main" id="{810BC8C9-4796-998F-E845-AB86C06347A2}"/>
              </a:ext>
            </a:extLst>
          </p:cNvPr>
          <p:cNvSpPr/>
          <p:nvPr/>
        </p:nvSpPr>
        <p:spPr>
          <a:xfrm>
            <a:off x="2825501" y="3014860"/>
            <a:ext cx="1054149" cy="349691"/>
          </a:xfrm>
          <a:prstGeom prst="rect">
            <a:avLst/>
          </a:prstGeom>
          <a:noFill/>
          <a:ln/>
        </p:spPr>
        <p:txBody>
          <a:bodyPr wrap="none" lIns="0" tIns="0" rIns="0" bIns="0" rtlCol="0" anchor="t"/>
          <a:lstStyle/>
          <a:p>
            <a:pPr marL="0" indent="0" algn="l">
              <a:lnSpc>
                <a:spcPct val="104000"/>
              </a:lnSpc>
              <a:buNone/>
            </a:pPr>
            <a:r>
              <a:rPr lang="en-US" sz="1050" b="1" dirty="0">
                <a:solidFill>
                  <a:srgbClr val="FFFFFF"/>
                </a:solidFill>
                <a:latin typeface="Inter Bold" pitchFamily="34" charset="0"/>
                <a:ea typeface="Inter Bold" pitchFamily="34" charset="-122"/>
                <a:cs typeface="Inter Bold" pitchFamily="34" charset="-120"/>
              </a:rPr>
              <a:t>Interfaces de</a:t>
            </a:r>
          </a:p>
          <a:p>
            <a:pPr marL="0" indent="0" algn="l">
              <a:lnSpc>
                <a:spcPct val="104000"/>
              </a:lnSpc>
              <a:buNone/>
            </a:pPr>
            <a:r>
              <a:rPr lang="en-US" sz="1050" b="1" dirty="0">
                <a:solidFill>
                  <a:srgbClr val="FFFFFF"/>
                </a:solidFill>
                <a:latin typeface="Inter Bold" pitchFamily="34" charset="0"/>
                <a:ea typeface="Inter Bold" pitchFamily="34" charset="-122"/>
                <a:cs typeface="Inter Bold" pitchFamily="34" charset="-120"/>
              </a:rPr>
              <a:t>Los respoitorios</a:t>
            </a:r>
          </a:p>
        </p:txBody>
      </p:sp>
      <p:sp>
        <p:nvSpPr>
          <p:cNvPr id="228" name="Text 2">
            <a:extLst>
              <a:ext uri="{FF2B5EF4-FFF2-40B4-BE49-F238E27FC236}">
                <a16:creationId xmlns:a16="http://schemas.microsoft.com/office/drawing/2014/main" id="{9D1D93B1-2E4B-4E62-9306-9076681CCCAD}"/>
              </a:ext>
            </a:extLst>
          </p:cNvPr>
          <p:cNvSpPr/>
          <p:nvPr/>
        </p:nvSpPr>
        <p:spPr>
          <a:xfrm>
            <a:off x="2387954" y="3764477"/>
            <a:ext cx="1645172" cy="673710"/>
          </a:xfrm>
          <a:prstGeom prst="rect">
            <a:avLst/>
          </a:prstGeom>
          <a:noFill/>
          <a:ln/>
        </p:spPr>
        <p:txBody>
          <a:bodyPr wrap="none" lIns="0" tIns="0" rIns="0" bIns="0" rtlCol="0" anchor="t"/>
          <a:lstStyle/>
          <a:p>
            <a:pPr marL="0" indent="0" algn="ctr">
              <a:lnSpc>
                <a:spcPct val="104000"/>
              </a:lnSpc>
              <a:buNone/>
            </a:pPr>
            <a:r>
              <a:rPr lang="en-US" sz="900" b="1" dirty="0">
                <a:solidFill>
                  <a:srgbClr val="C6FF00"/>
                </a:solidFill>
                <a:latin typeface="Inter Bold" pitchFamily="34" charset="0"/>
                <a:ea typeface="Inter Bold" pitchFamily="34" charset="-122"/>
                <a:cs typeface="Inter Bold" pitchFamily="34" charset="-120"/>
              </a:rPr>
              <a:t>Reglas de negocio</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Contiene la lógica y entidades</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de la aplicación. No depende</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de ninguna tecnología</a:t>
            </a:r>
          </a:p>
        </p:txBody>
      </p:sp>
      <p:sp>
        <p:nvSpPr>
          <p:cNvPr id="229" name="Text 2">
            <a:extLst>
              <a:ext uri="{FF2B5EF4-FFF2-40B4-BE49-F238E27FC236}">
                <a16:creationId xmlns:a16="http://schemas.microsoft.com/office/drawing/2014/main" id="{5E3C4C9C-D9E1-CA7B-5541-02B058825618}"/>
              </a:ext>
            </a:extLst>
          </p:cNvPr>
          <p:cNvSpPr/>
          <p:nvPr/>
        </p:nvSpPr>
        <p:spPr>
          <a:xfrm>
            <a:off x="4984665" y="1730095"/>
            <a:ext cx="1025009" cy="326714"/>
          </a:xfrm>
          <a:prstGeom prst="rect">
            <a:avLst/>
          </a:prstGeom>
          <a:noFill/>
          <a:ln/>
        </p:spPr>
        <p:txBody>
          <a:bodyPr wrap="none" lIns="0" tIns="0" rIns="0" bIns="0" rtlCol="0" anchor="t"/>
          <a:lstStyle/>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DATA</a:t>
            </a:r>
          </a:p>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(Data Layer</a:t>
            </a:r>
            <a:r>
              <a:rPr lang="en-US" sz="900" b="1" dirty="0">
                <a:solidFill>
                  <a:srgbClr val="FFFFFF"/>
                </a:solidFill>
                <a:latin typeface="Inter Bold" pitchFamily="34" charset="0"/>
                <a:ea typeface="Inter Bold" pitchFamily="34" charset="-122"/>
                <a:cs typeface="Inter Bold" pitchFamily="34" charset="-120"/>
              </a:rPr>
              <a:t>)</a:t>
            </a:r>
            <a:endParaRPr lang="en-US" sz="1400" b="1" dirty="0">
              <a:solidFill>
                <a:srgbClr val="FFFFFF"/>
              </a:solidFill>
              <a:latin typeface="Inter Bold" pitchFamily="34" charset="0"/>
              <a:ea typeface="Inter Bold" pitchFamily="34" charset="-122"/>
              <a:cs typeface="Inter Bold" pitchFamily="34" charset="-120"/>
            </a:endParaRPr>
          </a:p>
        </p:txBody>
      </p:sp>
      <p:sp>
        <p:nvSpPr>
          <p:cNvPr id="230" name="Text 2">
            <a:extLst>
              <a:ext uri="{FF2B5EF4-FFF2-40B4-BE49-F238E27FC236}">
                <a16:creationId xmlns:a16="http://schemas.microsoft.com/office/drawing/2014/main" id="{6DFF950C-33CF-84F1-73FD-140DB7AE330E}"/>
              </a:ext>
            </a:extLst>
          </p:cNvPr>
          <p:cNvSpPr/>
          <p:nvPr/>
        </p:nvSpPr>
        <p:spPr>
          <a:xfrm>
            <a:off x="4920354" y="2480926"/>
            <a:ext cx="1191394" cy="288215"/>
          </a:xfrm>
          <a:prstGeom prst="rect">
            <a:avLst/>
          </a:prstGeom>
          <a:noFill/>
          <a:ln/>
        </p:spPr>
        <p:txBody>
          <a:bodyPr wrap="none" lIns="0" tIns="0" rIns="0" bIns="0" rtlCol="0" anchor="t"/>
          <a:lstStyle/>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Implementa </a:t>
            </a:r>
          </a:p>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repositorios</a:t>
            </a:r>
          </a:p>
        </p:txBody>
      </p:sp>
      <p:sp>
        <p:nvSpPr>
          <p:cNvPr id="231" name="Text 2">
            <a:extLst>
              <a:ext uri="{FF2B5EF4-FFF2-40B4-BE49-F238E27FC236}">
                <a16:creationId xmlns:a16="http://schemas.microsoft.com/office/drawing/2014/main" id="{AA7A1F93-D273-5159-ED98-9F8A4E06F70A}"/>
              </a:ext>
            </a:extLst>
          </p:cNvPr>
          <p:cNvSpPr/>
          <p:nvPr/>
        </p:nvSpPr>
        <p:spPr>
          <a:xfrm>
            <a:off x="4959608" y="2940689"/>
            <a:ext cx="1126964" cy="574564"/>
          </a:xfrm>
          <a:prstGeom prst="rect">
            <a:avLst/>
          </a:prstGeom>
          <a:noFill/>
          <a:ln/>
        </p:spPr>
        <p:txBody>
          <a:bodyPr wrap="none" lIns="0" tIns="0" rIns="0" bIns="0" rtlCol="0" anchor="t"/>
          <a:lstStyle/>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Fuentes de </a:t>
            </a:r>
          </a:p>
          <a:p>
            <a:pPr marL="0" indent="0" algn="l">
              <a:lnSpc>
                <a:spcPct val="104000"/>
              </a:lnSpc>
              <a:buNone/>
            </a:pPr>
            <a:r>
              <a:rPr lang="en-US" sz="1000" b="1" dirty="0">
                <a:solidFill>
                  <a:srgbClr val="FFFFFF"/>
                </a:solidFill>
                <a:latin typeface="Inter Bold" pitchFamily="34" charset="0"/>
                <a:ea typeface="Inter Bold" pitchFamily="34" charset="-122"/>
                <a:cs typeface="Inter Bold" pitchFamily="34" charset="-120"/>
              </a:rPr>
              <a:t>DATOS</a:t>
            </a:r>
          </a:p>
        </p:txBody>
      </p:sp>
      <p:sp>
        <p:nvSpPr>
          <p:cNvPr id="232" name="Text 2">
            <a:extLst>
              <a:ext uri="{FF2B5EF4-FFF2-40B4-BE49-F238E27FC236}">
                <a16:creationId xmlns:a16="http://schemas.microsoft.com/office/drawing/2014/main" id="{21B471D8-C16A-F25F-4683-F4E8F1AF35A3}"/>
              </a:ext>
            </a:extLst>
          </p:cNvPr>
          <p:cNvSpPr/>
          <p:nvPr/>
        </p:nvSpPr>
        <p:spPr>
          <a:xfrm>
            <a:off x="4520912" y="3679331"/>
            <a:ext cx="1645172" cy="770056"/>
          </a:xfrm>
          <a:prstGeom prst="rect">
            <a:avLst/>
          </a:prstGeom>
          <a:noFill/>
          <a:ln/>
        </p:spPr>
        <p:txBody>
          <a:bodyPr wrap="none" lIns="0" tIns="0" rIns="0" bIns="0" rtlCol="0" anchor="t"/>
          <a:lstStyle/>
          <a:p>
            <a:pPr marL="0" indent="0" algn="ctr">
              <a:lnSpc>
                <a:spcPct val="104000"/>
              </a:lnSpc>
              <a:buNone/>
            </a:pPr>
            <a:r>
              <a:rPr lang="en-US" sz="900" b="1" dirty="0">
                <a:solidFill>
                  <a:srgbClr val="C6FF00"/>
                </a:solidFill>
                <a:latin typeface="Inter Bold" pitchFamily="34" charset="0"/>
                <a:ea typeface="Inter Bold" pitchFamily="34" charset="-122"/>
                <a:cs typeface="Inter Bold" pitchFamily="34" charset="-120"/>
              </a:rPr>
              <a:t>Acceso a datos</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Obtiene y envía datos </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A la API.</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Traduce DTOs a modelos</a:t>
            </a:r>
          </a:p>
          <a:p>
            <a:pPr marL="0" indent="0" algn="ctr">
              <a:lnSpc>
                <a:spcPct val="104000"/>
              </a:lnSpc>
              <a:buNone/>
            </a:pPr>
            <a:r>
              <a:rPr lang="en-US" sz="900" dirty="0">
                <a:solidFill>
                  <a:srgbClr val="C6FF00"/>
                </a:solidFill>
                <a:latin typeface="Inter" panose="020B0604020202020204" charset="0"/>
                <a:ea typeface="Inter Bold" pitchFamily="34" charset="-122"/>
                <a:cs typeface="Inter Bold" pitchFamily="34" charset="-120"/>
              </a:rPr>
              <a:t>De dominio.</a:t>
            </a:r>
          </a:p>
        </p:txBody>
      </p:sp>
      <p:grpSp>
        <p:nvGrpSpPr>
          <p:cNvPr id="4" name="Grupo 3">
            <a:extLst>
              <a:ext uri="{FF2B5EF4-FFF2-40B4-BE49-F238E27FC236}">
                <a16:creationId xmlns:a16="http://schemas.microsoft.com/office/drawing/2014/main" id="{F48AB3DB-93CA-CAD8-46D9-7521326B6BBF}"/>
              </a:ext>
            </a:extLst>
          </p:cNvPr>
          <p:cNvGrpSpPr/>
          <p:nvPr/>
        </p:nvGrpSpPr>
        <p:grpSpPr>
          <a:xfrm>
            <a:off x="6697932" y="3381564"/>
            <a:ext cx="5401106" cy="807490"/>
            <a:chOff x="6780884" y="3408193"/>
            <a:chExt cx="5401106" cy="807490"/>
          </a:xfrm>
        </p:grpSpPr>
        <p:pic>
          <p:nvPicPr>
            <p:cNvPr id="148" name="Gráfico 147">
              <a:extLst>
                <a:ext uri="{FF2B5EF4-FFF2-40B4-BE49-F238E27FC236}">
                  <a16:creationId xmlns:a16="http://schemas.microsoft.com/office/drawing/2014/main" id="{DDE2B72D-129F-A612-9109-65187B34429D}"/>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925258" y="3495330"/>
              <a:ext cx="609646" cy="609646"/>
            </a:xfrm>
            <a:prstGeom prst="rect">
              <a:avLst/>
            </a:prstGeom>
          </p:spPr>
        </p:pic>
        <p:sp>
          <p:nvSpPr>
            <p:cNvPr id="182" name="CuadroTexto 181">
              <a:extLst>
                <a:ext uri="{FF2B5EF4-FFF2-40B4-BE49-F238E27FC236}">
                  <a16:creationId xmlns:a16="http://schemas.microsoft.com/office/drawing/2014/main" id="{BC110D45-3D8E-AFC4-AE49-3169EEF2C105}"/>
                </a:ext>
              </a:extLst>
            </p:cNvPr>
            <p:cNvSpPr txBox="1"/>
            <p:nvPr/>
          </p:nvSpPr>
          <p:spPr>
            <a:xfrm>
              <a:off x="7516440" y="3412774"/>
              <a:ext cx="4569081" cy="669414"/>
            </a:xfrm>
            <a:prstGeom prst="rect">
              <a:avLst/>
            </a:prstGeom>
            <a:noFill/>
          </p:spPr>
          <p:txBody>
            <a:bodyPr wrap="square">
              <a:spAutoFit/>
            </a:bodyPr>
            <a:lstStyle/>
            <a:p>
              <a:r>
                <a:rPr lang="en-US" sz="1050" b="1" dirty="0">
                  <a:solidFill>
                    <a:srgbClr val="C6FF00"/>
                  </a:solidFill>
                  <a:latin typeface="Inter" panose="020B0604020202020204" charset="0"/>
                </a:rPr>
                <a:t>LISTA ESPERA SCHEDULER</a:t>
              </a:r>
            </a:p>
            <a:p>
              <a:r>
                <a:rPr lang="en-US" sz="900" dirty="0">
                  <a:solidFill>
                    <a:srgbClr val="FFFFFF"/>
                  </a:solidFill>
                  <a:latin typeface="Inter" panose="020B0604020202020204" charset="0"/>
                </a:rPr>
                <a:t>Rotación automática de la cola cada 30 segundos</a:t>
              </a:r>
            </a:p>
            <a:p>
              <a:r>
                <a:rPr lang="en-US" sz="900" dirty="0">
                  <a:solidFill>
                    <a:srgbClr val="FFFFFF"/>
                  </a:solidFill>
                  <a:latin typeface="Inter" panose="020B0604020202020204" charset="0"/>
                </a:rPr>
                <a:t>(@Scheduled(fixedRate = 30000))</a:t>
              </a:r>
            </a:p>
            <a:p>
              <a:r>
                <a:rPr lang="en-US" sz="900" dirty="0">
                  <a:solidFill>
                    <a:srgbClr val="FFFFFF"/>
                  </a:solidFill>
                  <a:latin typeface="Inter" panose="020B0604020202020204" charset="0"/>
                </a:rPr>
                <a:t>Asegura el avance automático de la lista de espera cuando hay disponibilidad.</a:t>
              </a:r>
            </a:p>
          </p:txBody>
        </p:sp>
        <p:sp>
          <p:nvSpPr>
            <p:cNvPr id="3" name="Rectángulo: esquinas redondeadas 2">
              <a:extLst>
                <a:ext uri="{FF2B5EF4-FFF2-40B4-BE49-F238E27FC236}">
                  <a16:creationId xmlns:a16="http://schemas.microsoft.com/office/drawing/2014/main" id="{E09DBAC5-95D1-FADC-62B1-B5E598232BC9}"/>
                </a:ext>
              </a:extLst>
            </p:cNvPr>
            <p:cNvSpPr/>
            <p:nvPr/>
          </p:nvSpPr>
          <p:spPr>
            <a:xfrm>
              <a:off x="6780884" y="3408193"/>
              <a:ext cx="5401106" cy="807490"/>
            </a:xfrm>
            <a:prstGeom prst="roundRect">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 name="Rectángulo: esquinas redondeadas 4">
            <a:extLst>
              <a:ext uri="{FF2B5EF4-FFF2-40B4-BE49-F238E27FC236}">
                <a16:creationId xmlns:a16="http://schemas.microsoft.com/office/drawing/2014/main" id="{23820DFE-441F-544A-D5D9-46B6F961F63C}"/>
              </a:ext>
            </a:extLst>
          </p:cNvPr>
          <p:cNvSpPr/>
          <p:nvPr/>
        </p:nvSpPr>
        <p:spPr>
          <a:xfrm>
            <a:off x="2333831" y="1620630"/>
            <a:ext cx="1711448" cy="635110"/>
          </a:xfrm>
          <a:prstGeom prst="roundRect">
            <a:avLst>
              <a:gd name="adj" fmla="val 37154"/>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esquinas redondeadas 5">
            <a:extLst>
              <a:ext uri="{FF2B5EF4-FFF2-40B4-BE49-F238E27FC236}">
                <a16:creationId xmlns:a16="http://schemas.microsoft.com/office/drawing/2014/main" id="{6F926CF2-C871-0807-57A2-6694D7ED3588}"/>
              </a:ext>
            </a:extLst>
          </p:cNvPr>
          <p:cNvSpPr/>
          <p:nvPr/>
        </p:nvSpPr>
        <p:spPr>
          <a:xfrm>
            <a:off x="4462316" y="1625954"/>
            <a:ext cx="1711448" cy="635110"/>
          </a:xfrm>
          <a:prstGeom prst="roundRect">
            <a:avLst>
              <a:gd name="adj" fmla="val 37154"/>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esquinas redondeadas 6">
            <a:extLst>
              <a:ext uri="{FF2B5EF4-FFF2-40B4-BE49-F238E27FC236}">
                <a16:creationId xmlns:a16="http://schemas.microsoft.com/office/drawing/2014/main" id="{42DB89A1-E264-49E8-435A-C966EA9CC594}"/>
              </a:ext>
            </a:extLst>
          </p:cNvPr>
          <p:cNvSpPr/>
          <p:nvPr/>
        </p:nvSpPr>
        <p:spPr>
          <a:xfrm>
            <a:off x="251535" y="1618491"/>
            <a:ext cx="1704366" cy="635110"/>
          </a:xfrm>
          <a:prstGeom prst="roundRect">
            <a:avLst>
              <a:gd name="adj" fmla="val 37154"/>
            </a:avLst>
          </a:prstGeom>
          <a:noFill/>
          <a:ln>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876938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661475" y="537784"/>
            <a:ext cx="1698267" cy="308868"/>
          </a:xfrm>
          <a:prstGeom prst="roundRect">
            <a:avLst>
              <a:gd name="adj" fmla="val 18506"/>
            </a:avLst>
          </a:prstGeom>
          <a:solidFill>
            <a:srgbClr val="1F7135"/>
          </a:solidFill>
          <a:ln/>
        </p:spPr>
      </p:sp>
      <p:sp>
        <p:nvSpPr>
          <p:cNvPr id="3" name="Text 1"/>
          <p:cNvSpPr/>
          <p:nvPr/>
        </p:nvSpPr>
        <p:spPr>
          <a:xfrm>
            <a:off x="763469" y="584300"/>
            <a:ext cx="1950989" cy="206871"/>
          </a:xfrm>
          <a:prstGeom prst="rect">
            <a:avLst/>
          </a:prstGeom>
          <a:noFill/>
          <a:ln/>
        </p:spPr>
        <p:txBody>
          <a:bodyPr wrap="none" lIns="0" tIns="0" rIns="0" bIns="0" rtlCol="0" anchor="t"/>
          <a:lstStyle/>
          <a:p>
            <a:pPr marL="0" indent="0" algn="l">
              <a:lnSpc>
                <a:spcPct val="127000"/>
              </a:lnSpc>
              <a:buNone/>
            </a:pPr>
            <a:r>
              <a:rPr lang="en-US" sz="1150" dirty="0">
                <a:solidFill>
                  <a:srgbClr val="FFFFFF"/>
                </a:solidFill>
                <a:latin typeface="Inter" pitchFamily="34" charset="0"/>
                <a:ea typeface="Inter" pitchFamily="34" charset="-122"/>
                <a:cs typeface="Inter" pitchFamily="34" charset="-120"/>
              </a:rPr>
              <a:t>D · BASE DE DATOS</a:t>
            </a:r>
            <a:endParaRPr lang="en-US" sz="1150" dirty="0"/>
          </a:p>
        </p:txBody>
      </p:sp>
      <p:sp>
        <p:nvSpPr>
          <p:cNvPr id="4" name="Text 2"/>
          <p:cNvSpPr/>
          <p:nvPr/>
        </p:nvSpPr>
        <p:spPr>
          <a:xfrm>
            <a:off x="661475" y="1161256"/>
            <a:ext cx="9769788" cy="531614"/>
          </a:xfrm>
          <a:prstGeom prst="rect">
            <a:avLst/>
          </a:prstGeom>
          <a:noFill/>
          <a:ln/>
        </p:spPr>
        <p:txBody>
          <a:bodyPr wrap="none" lIns="0" tIns="0" rIns="0" bIns="0" rtlCol="0" anchor="t"/>
          <a:lstStyle/>
          <a:p>
            <a:pPr marL="0" indent="0" algn="l">
              <a:lnSpc>
                <a:spcPct val="104000"/>
              </a:lnSpc>
              <a:buNone/>
            </a:pPr>
            <a:r>
              <a:rPr lang="en-US" sz="3300" b="1" dirty="0">
                <a:solidFill>
                  <a:srgbClr val="C6FF00"/>
                </a:solidFill>
                <a:latin typeface="Inter Bold" pitchFamily="34" charset="0"/>
                <a:ea typeface="Inter Bold" pitchFamily="34" charset="-122"/>
                <a:cs typeface="Inter Bold" pitchFamily="34" charset="-120"/>
              </a:rPr>
              <a:t>7 tablas modeladas</a:t>
            </a:r>
            <a:r>
              <a:rPr lang="en-US" sz="3300" b="1" dirty="0">
                <a:solidFill>
                  <a:srgbClr val="FFFFFF"/>
                </a:solidFill>
                <a:latin typeface="Inter Bold" pitchFamily="34" charset="0"/>
                <a:ea typeface="Inter Bold" pitchFamily="34" charset="-122"/>
                <a:cs typeface="Inter Bold" pitchFamily="34" charset="-120"/>
              </a:rPr>
              <a:t>, 5 activas en producción</a:t>
            </a:r>
          </a:p>
        </p:txBody>
      </p:sp>
      <p:sp>
        <p:nvSpPr>
          <p:cNvPr id="5" name="Text 3"/>
          <p:cNvSpPr/>
          <p:nvPr/>
        </p:nvSpPr>
        <p:spPr>
          <a:xfrm>
            <a:off x="661475" y="1922463"/>
            <a:ext cx="10868745" cy="775692"/>
          </a:xfrm>
          <a:prstGeom prst="rect">
            <a:avLst/>
          </a:prstGeom>
          <a:noFill/>
          <a:ln/>
        </p:spPr>
        <p:txBody>
          <a:bodyPr wrap="square" lIns="0" tIns="0" rIns="0" bIns="0" rtlCol="0" anchor="t">
            <a:normAutofit/>
          </a:bodyPr>
          <a:lstStyle/>
          <a:p>
            <a:pPr marL="0" indent="0" algn="l">
              <a:lnSpc>
                <a:spcPct val="127000"/>
              </a:lnSpc>
              <a:buNone/>
            </a:pPr>
            <a:r>
              <a:rPr lang="en-US" sz="1300" dirty="0">
                <a:solidFill>
                  <a:srgbClr val="E5E0DF"/>
                </a:solidFill>
                <a:latin typeface="Inter" pitchFamily="34" charset="0"/>
                <a:ea typeface="Inter" pitchFamily="34" charset="-122"/>
                <a:cs typeface="Inter" pitchFamily="34" charset="-120"/>
              </a:rPr>
              <a:t>El modelo de datos está formado por siete tablas realacionadas entre sí, de las cuales cinco se encuentra en producción. Se han incluido índices compuestos optimizados para las consultas de disponibilidad, que son las operaciones más frecuentes del sistema. A continuación se detalla cada tabla y su propósito dentro del dominio del club.</a:t>
            </a:r>
            <a:endParaRPr lang="en-US" sz="1300" dirty="0"/>
          </a:p>
        </p:txBody>
      </p:sp>
      <p:sp>
        <p:nvSpPr>
          <p:cNvPr id="6" name="Shape 4"/>
          <p:cNvSpPr/>
          <p:nvPr/>
        </p:nvSpPr>
        <p:spPr>
          <a:xfrm>
            <a:off x="661475" y="2870398"/>
            <a:ext cx="10868745" cy="3196431"/>
          </a:xfrm>
          <a:prstGeom prst="roundRect">
            <a:avLst>
              <a:gd name="adj" fmla="val 2235"/>
            </a:avLst>
          </a:prstGeom>
          <a:noFill/>
          <a:ln w="6350">
            <a:solidFill>
              <a:srgbClr val="FFFFFF">
                <a:alpha val="24000"/>
              </a:srgbClr>
            </a:solidFill>
            <a:prstDash val="solid"/>
          </a:ln>
        </p:spPr>
      </p:sp>
      <p:sp>
        <p:nvSpPr>
          <p:cNvPr id="7" name="Shape 5"/>
          <p:cNvSpPr/>
          <p:nvPr/>
        </p:nvSpPr>
        <p:spPr>
          <a:xfrm>
            <a:off x="667825" y="2876748"/>
            <a:ext cx="10856046" cy="454819"/>
          </a:xfrm>
          <a:prstGeom prst="rect">
            <a:avLst/>
          </a:prstGeom>
          <a:solidFill>
            <a:srgbClr val="FFFFFF">
              <a:alpha val="4000"/>
            </a:srgbClr>
          </a:solidFill>
          <a:ln/>
        </p:spPr>
      </p:sp>
      <p:sp>
        <p:nvSpPr>
          <p:cNvPr id="8" name="Text 6"/>
          <p:cNvSpPr/>
          <p:nvPr/>
        </p:nvSpPr>
        <p:spPr>
          <a:xfrm>
            <a:off x="837981" y="2974876"/>
            <a:ext cx="2980258" cy="258564"/>
          </a:xfrm>
          <a:prstGeom prst="rect">
            <a:avLst/>
          </a:prstGeom>
          <a:noFill/>
          <a:ln/>
        </p:spPr>
        <p:txBody>
          <a:bodyPr wrap="none" lIns="0" tIns="0" rIns="0" bIns="0" rtlCol="0" anchor="t"/>
          <a:lstStyle/>
          <a:p>
            <a:pPr marL="0" indent="0" algn="l">
              <a:lnSpc>
                <a:spcPct val="127000"/>
              </a:lnSpc>
              <a:buNone/>
            </a:pPr>
            <a:r>
              <a:rPr lang="en-US" sz="1300" b="1" dirty="0">
                <a:solidFill>
                  <a:srgbClr val="E5E0DF"/>
                </a:solidFill>
                <a:latin typeface="Inter" pitchFamily="34" charset="0"/>
                <a:ea typeface="Inter" pitchFamily="34" charset="-122"/>
                <a:cs typeface="Inter" pitchFamily="34" charset="-120"/>
              </a:rPr>
              <a:t>usuarios</a:t>
            </a:r>
            <a:endParaRPr lang="en-US" sz="1300" dirty="0"/>
          </a:p>
        </p:txBody>
      </p:sp>
      <p:sp>
        <p:nvSpPr>
          <p:cNvPr id="9" name="Text 7"/>
          <p:cNvSpPr/>
          <p:nvPr/>
        </p:nvSpPr>
        <p:spPr>
          <a:xfrm>
            <a:off x="3555117" y="2974876"/>
            <a:ext cx="8408281" cy="258564"/>
          </a:xfrm>
          <a:prstGeom prst="rect">
            <a:avLst/>
          </a:prstGeom>
          <a:noFill/>
          <a:ln/>
        </p:spPr>
        <p:txBody>
          <a:bodyPr wrap="none" lIns="0" tIns="0" rIns="0" bIns="0" rtlCol="0" anchor="t"/>
          <a:lstStyle/>
          <a:p>
            <a:pPr marL="0" indent="0" algn="l">
              <a:lnSpc>
                <a:spcPct val="127000"/>
              </a:lnSpc>
              <a:buNone/>
            </a:pPr>
            <a:r>
              <a:rPr lang="en-US" sz="1300" dirty="0">
                <a:solidFill>
                  <a:srgbClr val="E5E0DF"/>
                </a:solidFill>
                <a:latin typeface="Inter" pitchFamily="34" charset="0"/>
                <a:ea typeface="Inter" pitchFamily="34" charset="-122"/>
                <a:cs typeface="Inter" pitchFamily="34" charset="-120"/>
              </a:rPr>
              <a:t>Socios y administradores. Token FCM.</a:t>
            </a:r>
            <a:endParaRPr lang="en-US" sz="1300" dirty="0"/>
          </a:p>
        </p:txBody>
      </p:sp>
      <p:sp>
        <p:nvSpPr>
          <p:cNvPr id="10" name="Shape 8"/>
          <p:cNvSpPr/>
          <p:nvPr/>
        </p:nvSpPr>
        <p:spPr>
          <a:xfrm>
            <a:off x="667825" y="3331567"/>
            <a:ext cx="10856046" cy="454819"/>
          </a:xfrm>
          <a:prstGeom prst="rect">
            <a:avLst/>
          </a:prstGeom>
          <a:solidFill>
            <a:srgbClr val="000000">
              <a:alpha val="4000"/>
            </a:srgbClr>
          </a:solidFill>
          <a:ln/>
        </p:spPr>
      </p:sp>
      <p:sp>
        <p:nvSpPr>
          <p:cNvPr id="11" name="Text 9"/>
          <p:cNvSpPr/>
          <p:nvPr/>
        </p:nvSpPr>
        <p:spPr>
          <a:xfrm>
            <a:off x="837981" y="3429695"/>
            <a:ext cx="2980258" cy="258564"/>
          </a:xfrm>
          <a:prstGeom prst="rect">
            <a:avLst/>
          </a:prstGeom>
          <a:noFill/>
          <a:ln/>
        </p:spPr>
        <p:txBody>
          <a:bodyPr wrap="none" lIns="0" tIns="0" rIns="0" bIns="0" rtlCol="0" anchor="t"/>
          <a:lstStyle/>
          <a:p>
            <a:pPr marL="0" indent="0" algn="l">
              <a:lnSpc>
                <a:spcPct val="127000"/>
              </a:lnSpc>
              <a:buNone/>
            </a:pPr>
            <a:r>
              <a:rPr lang="en-US" sz="1300" b="1" dirty="0">
                <a:solidFill>
                  <a:srgbClr val="E5E0DF"/>
                </a:solidFill>
                <a:latin typeface="Inter" pitchFamily="34" charset="0"/>
                <a:ea typeface="Inter" pitchFamily="34" charset="-122"/>
                <a:cs typeface="Inter" pitchFamily="34" charset="-120"/>
              </a:rPr>
              <a:t>pistas</a:t>
            </a:r>
            <a:endParaRPr lang="en-US" sz="1300" dirty="0"/>
          </a:p>
        </p:txBody>
      </p:sp>
      <p:sp>
        <p:nvSpPr>
          <p:cNvPr id="12" name="Text 10"/>
          <p:cNvSpPr/>
          <p:nvPr/>
        </p:nvSpPr>
        <p:spPr>
          <a:xfrm>
            <a:off x="3555117" y="3429695"/>
            <a:ext cx="8408281" cy="258564"/>
          </a:xfrm>
          <a:prstGeom prst="rect">
            <a:avLst/>
          </a:prstGeom>
          <a:noFill/>
          <a:ln/>
        </p:spPr>
        <p:txBody>
          <a:bodyPr wrap="none" lIns="0" tIns="0" rIns="0" bIns="0" rtlCol="0" anchor="t"/>
          <a:lstStyle/>
          <a:p>
            <a:pPr marL="0" indent="0" algn="l">
              <a:lnSpc>
                <a:spcPct val="127000"/>
              </a:lnSpc>
              <a:buNone/>
            </a:pPr>
            <a:r>
              <a:rPr lang="en-US" sz="1300" dirty="0">
                <a:solidFill>
                  <a:srgbClr val="E5E0DF"/>
                </a:solidFill>
                <a:latin typeface="Inter" pitchFamily="34" charset="0"/>
                <a:ea typeface="Inter" pitchFamily="34" charset="-122"/>
                <a:cs typeface="Inter" pitchFamily="34" charset="-120"/>
              </a:rPr>
              <a:t>Catálogo de pistas. </a:t>
            </a:r>
            <a:endParaRPr lang="en-US" sz="1300" dirty="0"/>
          </a:p>
        </p:txBody>
      </p:sp>
      <p:sp>
        <p:nvSpPr>
          <p:cNvPr id="13" name="Shape 11"/>
          <p:cNvSpPr/>
          <p:nvPr/>
        </p:nvSpPr>
        <p:spPr>
          <a:xfrm>
            <a:off x="667825" y="3786386"/>
            <a:ext cx="10856046" cy="454819"/>
          </a:xfrm>
          <a:prstGeom prst="rect">
            <a:avLst/>
          </a:prstGeom>
          <a:solidFill>
            <a:srgbClr val="FFFFFF">
              <a:alpha val="4000"/>
            </a:srgbClr>
          </a:solidFill>
          <a:ln/>
        </p:spPr>
      </p:sp>
      <p:sp>
        <p:nvSpPr>
          <p:cNvPr id="14" name="Text 12"/>
          <p:cNvSpPr/>
          <p:nvPr/>
        </p:nvSpPr>
        <p:spPr>
          <a:xfrm>
            <a:off x="837981" y="3884513"/>
            <a:ext cx="2980258" cy="258564"/>
          </a:xfrm>
          <a:prstGeom prst="rect">
            <a:avLst/>
          </a:prstGeom>
          <a:noFill/>
          <a:ln/>
        </p:spPr>
        <p:txBody>
          <a:bodyPr wrap="none" lIns="0" tIns="0" rIns="0" bIns="0" rtlCol="0" anchor="t"/>
          <a:lstStyle/>
          <a:p>
            <a:pPr marL="0" indent="0" algn="l">
              <a:lnSpc>
                <a:spcPct val="127000"/>
              </a:lnSpc>
              <a:buNone/>
            </a:pPr>
            <a:r>
              <a:rPr lang="en-US" sz="1300" b="1" dirty="0">
                <a:solidFill>
                  <a:srgbClr val="E5E0DF"/>
                </a:solidFill>
                <a:latin typeface="Inter" pitchFamily="34" charset="0"/>
                <a:ea typeface="Inter" pitchFamily="34" charset="-122"/>
                <a:cs typeface="Inter" pitchFamily="34" charset="-120"/>
              </a:rPr>
              <a:t>reservas</a:t>
            </a:r>
            <a:endParaRPr lang="en-US" sz="1300" dirty="0"/>
          </a:p>
        </p:txBody>
      </p:sp>
      <p:sp>
        <p:nvSpPr>
          <p:cNvPr id="15" name="Text 13"/>
          <p:cNvSpPr/>
          <p:nvPr/>
        </p:nvSpPr>
        <p:spPr>
          <a:xfrm>
            <a:off x="3555117" y="3884513"/>
            <a:ext cx="8408281" cy="258564"/>
          </a:xfrm>
          <a:prstGeom prst="rect">
            <a:avLst/>
          </a:prstGeom>
          <a:noFill/>
          <a:ln/>
        </p:spPr>
        <p:txBody>
          <a:bodyPr wrap="none" lIns="0" tIns="0" rIns="0" bIns="0" rtlCol="0" anchor="t"/>
          <a:lstStyle/>
          <a:p>
            <a:pPr marL="0" indent="0" algn="l">
              <a:lnSpc>
                <a:spcPct val="127000"/>
              </a:lnSpc>
              <a:buNone/>
            </a:pPr>
            <a:r>
              <a:rPr lang="en-US" sz="1300" dirty="0">
                <a:solidFill>
                  <a:srgbClr val="E5E0DF"/>
                </a:solidFill>
                <a:latin typeface="Inter" pitchFamily="34" charset="0"/>
                <a:ea typeface="Inter" pitchFamily="34" charset="-122"/>
                <a:cs typeface="Inter" pitchFamily="34" charset="-120"/>
              </a:rPr>
              <a:t>Reservas por usuario y sus 3 estados</a:t>
            </a:r>
            <a:endParaRPr lang="en-US" sz="1300" dirty="0"/>
          </a:p>
        </p:txBody>
      </p:sp>
      <p:sp>
        <p:nvSpPr>
          <p:cNvPr id="16" name="Shape 14"/>
          <p:cNvSpPr/>
          <p:nvPr/>
        </p:nvSpPr>
        <p:spPr>
          <a:xfrm>
            <a:off x="667825" y="4241205"/>
            <a:ext cx="10856046" cy="454819"/>
          </a:xfrm>
          <a:prstGeom prst="rect">
            <a:avLst/>
          </a:prstGeom>
          <a:solidFill>
            <a:srgbClr val="000000">
              <a:alpha val="4000"/>
            </a:srgbClr>
          </a:solidFill>
          <a:ln/>
        </p:spPr>
      </p:sp>
      <p:sp>
        <p:nvSpPr>
          <p:cNvPr id="17" name="Text 15"/>
          <p:cNvSpPr/>
          <p:nvPr/>
        </p:nvSpPr>
        <p:spPr>
          <a:xfrm>
            <a:off x="837981" y="4339332"/>
            <a:ext cx="2980258" cy="258564"/>
          </a:xfrm>
          <a:prstGeom prst="rect">
            <a:avLst/>
          </a:prstGeom>
          <a:noFill/>
          <a:ln/>
        </p:spPr>
        <p:txBody>
          <a:bodyPr wrap="none" lIns="0" tIns="0" rIns="0" bIns="0" rtlCol="0" anchor="t"/>
          <a:lstStyle/>
          <a:p>
            <a:pPr marL="0" indent="0" algn="l">
              <a:lnSpc>
                <a:spcPct val="127000"/>
              </a:lnSpc>
              <a:buNone/>
            </a:pPr>
            <a:r>
              <a:rPr lang="en-US" sz="1300" b="1" dirty="0">
                <a:solidFill>
                  <a:srgbClr val="E5E0DF"/>
                </a:solidFill>
                <a:latin typeface="Inter" pitchFamily="34" charset="0"/>
                <a:ea typeface="Inter" pitchFamily="34" charset="-122"/>
                <a:cs typeface="Inter" pitchFamily="34" charset="-120"/>
              </a:rPr>
              <a:t>lista_espera</a:t>
            </a:r>
            <a:endParaRPr lang="en-US" sz="1300" dirty="0"/>
          </a:p>
        </p:txBody>
      </p:sp>
      <p:sp>
        <p:nvSpPr>
          <p:cNvPr id="18" name="Text 16"/>
          <p:cNvSpPr/>
          <p:nvPr/>
        </p:nvSpPr>
        <p:spPr>
          <a:xfrm>
            <a:off x="3555117" y="4339332"/>
            <a:ext cx="8408281" cy="258564"/>
          </a:xfrm>
          <a:prstGeom prst="rect">
            <a:avLst/>
          </a:prstGeom>
          <a:noFill/>
          <a:ln/>
        </p:spPr>
        <p:txBody>
          <a:bodyPr wrap="none" lIns="0" tIns="0" rIns="0" bIns="0" rtlCol="0" anchor="t"/>
          <a:lstStyle/>
          <a:p>
            <a:pPr marL="0" indent="0" algn="l">
              <a:lnSpc>
                <a:spcPct val="127000"/>
              </a:lnSpc>
              <a:buNone/>
            </a:pPr>
            <a:r>
              <a:rPr lang="en-US" sz="1300" dirty="0">
                <a:solidFill>
                  <a:srgbClr val="E5E0DF"/>
                </a:solidFill>
                <a:latin typeface="Inter" pitchFamily="34" charset="0"/>
                <a:ea typeface="Inter" pitchFamily="34" charset="-122"/>
                <a:cs typeface="Inter" pitchFamily="34" charset="-120"/>
              </a:rPr>
              <a:t>Cola FIFO por pista y franja horaria. </a:t>
            </a:r>
            <a:endParaRPr lang="en-US" sz="1300" dirty="0"/>
          </a:p>
        </p:txBody>
      </p:sp>
      <p:sp>
        <p:nvSpPr>
          <p:cNvPr id="19" name="Shape 17"/>
          <p:cNvSpPr/>
          <p:nvPr/>
        </p:nvSpPr>
        <p:spPr>
          <a:xfrm>
            <a:off x="667825" y="4696023"/>
            <a:ext cx="10856046" cy="454819"/>
          </a:xfrm>
          <a:prstGeom prst="rect">
            <a:avLst/>
          </a:prstGeom>
          <a:solidFill>
            <a:srgbClr val="FFFFFF">
              <a:alpha val="4000"/>
            </a:srgbClr>
          </a:solidFill>
          <a:ln/>
        </p:spPr>
      </p:sp>
      <p:sp>
        <p:nvSpPr>
          <p:cNvPr id="20" name="Text 18"/>
          <p:cNvSpPr/>
          <p:nvPr/>
        </p:nvSpPr>
        <p:spPr>
          <a:xfrm>
            <a:off x="837981" y="4794151"/>
            <a:ext cx="2980258" cy="258564"/>
          </a:xfrm>
          <a:prstGeom prst="rect">
            <a:avLst/>
          </a:prstGeom>
          <a:noFill/>
          <a:ln/>
        </p:spPr>
        <p:txBody>
          <a:bodyPr wrap="none" lIns="0" tIns="0" rIns="0" bIns="0" rtlCol="0" anchor="t"/>
          <a:lstStyle/>
          <a:p>
            <a:pPr marL="0" indent="0" algn="l">
              <a:lnSpc>
                <a:spcPct val="127000"/>
              </a:lnSpc>
              <a:buNone/>
            </a:pPr>
            <a:r>
              <a:rPr lang="en-US" sz="1300" b="1" dirty="0">
                <a:solidFill>
                  <a:srgbClr val="E5E0DF"/>
                </a:solidFill>
                <a:latin typeface="Inter" pitchFamily="34" charset="0"/>
                <a:ea typeface="Inter" pitchFamily="34" charset="-122"/>
                <a:cs typeface="Inter" pitchFamily="34" charset="-120"/>
              </a:rPr>
              <a:t>notificaciones</a:t>
            </a:r>
            <a:endParaRPr lang="en-US" sz="1300" dirty="0"/>
          </a:p>
        </p:txBody>
      </p:sp>
      <p:sp>
        <p:nvSpPr>
          <p:cNvPr id="21" name="Text 19"/>
          <p:cNvSpPr/>
          <p:nvPr/>
        </p:nvSpPr>
        <p:spPr>
          <a:xfrm>
            <a:off x="3555117" y="4794151"/>
            <a:ext cx="8408281" cy="258564"/>
          </a:xfrm>
          <a:prstGeom prst="rect">
            <a:avLst/>
          </a:prstGeom>
          <a:noFill/>
          <a:ln/>
        </p:spPr>
        <p:txBody>
          <a:bodyPr wrap="none" lIns="0" tIns="0" rIns="0" bIns="0" rtlCol="0" anchor="t"/>
          <a:lstStyle/>
          <a:p>
            <a:pPr marL="0" indent="0" algn="l">
              <a:lnSpc>
                <a:spcPct val="127000"/>
              </a:lnSpc>
              <a:buNone/>
            </a:pPr>
            <a:r>
              <a:rPr lang="en-US" sz="1300" dirty="0">
                <a:solidFill>
                  <a:srgbClr val="E5E0DF"/>
                </a:solidFill>
                <a:latin typeface="Inter" pitchFamily="34" charset="0"/>
                <a:ea typeface="Inter" pitchFamily="34" charset="-122"/>
                <a:cs typeface="Inter" pitchFamily="34" charset="-120"/>
              </a:rPr>
              <a:t>Historial de avisos push enviados. </a:t>
            </a:r>
            <a:endParaRPr lang="en-US" sz="1300" dirty="0"/>
          </a:p>
        </p:txBody>
      </p:sp>
      <p:sp>
        <p:nvSpPr>
          <p:cNvPr id="22" name="Shape 20"/>
          <p:cNvSpPr/>
          <p:nvPr/>
        </p:nvSpPr>
        <p:spPr>
          <a:xfrm>
            <a:off x="667825" y="5150842"/>
            <a:ext cx="10856046" cy="454819"/>
          </a:xfrm>
          <a:prstGeom prst="rect">
            <a:avLst/>
          </a:prstGeom>
          <a:solidFill>
            <a:srgbClr val="000000">
              <a:alpha val="4000"/>
            </a:srgbClr>
          </a:solidFill>
          <a:ln/>
        </p:spPr>
      </p:sp>
      <p:sp>
        <p:nvSpPr>
          <p:cNvPr id="23" name="Text 21"/>
          <p:cNvSpPr/>
          <p:nvPr/>
        </p:nvSpPr>
        <p:spPr>
          <a:xfrm>
            <a:off x="837981" y="5248970"/>
            <a:ext cx="2980258" cy="258564"/>
          </a:xfrm>
          <a:prstGeom prst="rect">
            <a:avLst/>
          </a:prstGeom>
          <a:noFill/>
          <a:ln/>
        </p:spPr>
        <p:txBody>
          <a:bodyPr wrap="none" lIns="0" tIns="0" rIns="0" bIns="0" rtlCol="0" anchor="t"/>
          <a:lstStyle/>
          <a:p>
            <a:pPr marL="0" indent="0" algn="l">
              <a:lnSpc>
                <a:spcPct val="127000"/>
              </a:lnSpc>
              <a:buNone/>
            </a:pPr>
            <a:r>
              <a:rPr lang="en-US" sz="1300" b="1" dirty="0">
                <a:solidFill>
                  <a:srgbClr val="FFFF00"/>
                </a:solidFill>
                <a:latin typeface="Inter" pitchFamily="34" charset="0"/>
                <a:ea typeface="Inter" pitchFamily="34" charset="-122"/>
                <a:cs typeface="Inter" pitchFamily="34" charset="-120"/>
              </a:rPr>
              <a:t>Bloqueos_horario</a:t>
            </a:r>
            <a:endParaRPr lang="en-US" sz="1300" dirty="0">
              <a:solidFill>
                <a:srgbClr val="FFFF00"/>
              </a:solidFill>
            </a:endParaRPr>
          </a:p>
        </p:txBody>
      </p:sp>
      <p:sp>
        <p:nvSpPr>
          <p:cNvPr id="24" name="Text 22"/>
          <p:cNvSpPr/>
          <p:nvPr/>
        </p:nvSpPr>
        <p:spPr>
          <a:xfrm>
            <a:off x="3555117" y="5248970"/>
            <a:ext cx="8408281" cy="258564"/>
          </a:xfrm>
          <a:prstGeom prst="rect">
            <a:avLst/>
          </a:prstGeom>
          <a:noFill/>
          <a:ln/>
        </p:spPr>
        <p:txBody>
          <a:bodyPr wrap="none" lIns="0" tIns="0" rIns="0" bIns="0" rtlCol="0" anchor="t"/>
          <a:lstStyle/>
          <a:p>
            <a:pPr marL="0" indent="0" algn="l">
              <a:lnSpc>
                <a:spcPct val="127000"/>
              </a:lnSpc>
              <a:buNone/>
            </a:pPr>
            <a:r>
              <a:rPr lang="en-US" sz="1300" dirty="0">
                <a:solidFill>
                  <a:srgbClr val="FFFF00"/>
                </a:solidFill>
                <a:latin typeface="Inter" pitchFamily="34" charset="0"/>
                <a:ea typeface="Inter" pitchFamily="34" charset="-122"/>
                <a:cs typeface="Inter" pitchFamily="34" charset="-120"/>
              </a:rPr>
              <a:t>Bloque de horario para mantenimientos y/o terneos.</a:t>
            </a:r>
            <a:endParaRPr lang="en-US" sz="1300" dirty="0">
              <a:solidFill>
                <a:srgbClr val="FFFF00"/>
              </a:solidFill>
            </a:endParaRPr>
          </a:p>
        </p:txBody>
      </p:sp>
      <p:sp>
        <p:nvSpPr>
          <p:cNvPr id="25" name="Shape 23"/>
          <p:cNvSpPr/>
          <p:nvPr/>
        </p:nvSpPr>
        <p:spPr>
          <a:xfrm>
            <a:off x="667825" y="5605661"/>
            <a:ext cx="10856046" cy="454819"/>
          </a:xfrm>
          <a:prstGeom prst="rect">
            <a:avLst/>
          </a:prstGeom>
          <a:solidFill>
            <a:srgbClr val="FFFFFF">
              <a:alpha val="4000"/>
            </a:srgbClr>
          </a:solidFill>
          <a:ln/>
        </p:spPr>
      </p:sp>
      <p:sp>
        <p:nvSpPr>
          <p:cNvPr id="26" name="Text 24"/>
          <p:cNvSpPr/>
          <p:nvPr/>
        </p:nvSpPr>
        <p:spPr>
          <a:xfrm>
            <a:off x="837981" y="5703788"/>
            <a:ext cx="2980258" cy="258564"/>
          </a:xfrm>
          <a:prstGeom prst="rect">
            <a:avLst/>
          </a:prstGeom>
          <a:noFill/>
          <a:ln/>
        </p:spPr>
        <p:txBody>
          <a:bodyPr wrap="none" lIns="0" tIns="0" rIns="0" bIns="0" rtlCol="0" anchor="t"/>
          <a:lstStyle/>
          <a:p>
            <a:pPr marL="0" indent="0" algn="l">
              <a:lnSpc>
                <a:spcPct val="127000"/>
              </a:lnSpc>
              <a:buNone/>
            </a:pPr>
            <a:r>
              <a:rPr lang="en-US" sz="1300" b="1" dirty="0">
                <a:solidFill>
                  <a:srgbClr val="FFFF00"/>
                </a:solidFill>
                <a:latin typeface="Inter" pitchFamily="34" charset="0"/>
                <a:ea typeface="Inter" pitchFamily="34" charset="-122"/>
                <a:cs typeface="Inter" pitchFamily="34" charset="-120"/>
              </a:rPr>
              <a:t>configuracion_sistema</a:t>
            </a:r>
            <a:endParaRPr lang="en-US" sz="1300" dirty="0">
              <a:solidFill>
                <a:srgbClr val="FFFF00"/>
              </a:solidFill>
            </a:endParaRPr>
          </a:p>
        </p:txBody>
      </p:sp>
      <p:sp>
        <p:nvSpPr>
          <p:cNvPr id="27" name="Text 25"/>
          <p:cNvSpPr/>
          <p:nvPr/>
        </p:nvSpPr>
        <p:spPr>
          <a:xfrm>
            <a:off x="3555117" y="5703788"/>
            <a:ext cx="8408281" cy="258564"/>
          </a:xfrm>
          <a:prstGeom prst="rect">
            <a:avLst/>
          </a:prstGeom>
          <a:noFill/>
          <a:ln/>
        </p:spPr>
        <p:txBody>
          <a:bodyPr wrap="none" lIns="0" tIns="0" rIns="0" bIns="0" rtlCol="0" anchor="t"/>
          <a:lstStyle/>
          <a:p>
            <a:pPr marL="0" indent="0" algn="l">
              <a:lnSpc>
                <a:spcPct val="127000"/>
              </a:lnSpc>
              <a:buNone/>
            </a:pPr>
            <a:r>
              <a:rPr lang="en-US" sz="1300" dirty="0">
                <a:solidFill>
                  <a:srgbClr val="FFFF00"/>
                </a:solidFill>
                <a:latin typeface="Inter" pitchFamily="34" charset="0"/>
                <a:ea typeface="Inter" pitchFamily="34" charset="-122"/>
                <a:cs typeface="Inter" pitchFamily="34" charset="-120"/>
              </a:rPr>
              <a:t>Parámetros globales del club: horarios, límites de reserva, políticas de cancelación.</a:t>
            </a:r>
            <a:endParaRPr lang="en-US" sz="1300" dirty="0">
              <a:solidFill>
                <a:srgbClr val="FFFF00"/>
              </a:solidFill>
            </a:endParaRPr>
          </a:p>
        </p:txBody>
      </p:sp>
      <p:sp>
        <p:nvSpPr>
          <p:cNvPr id="28" name="ArcDeco">
            <a:extLst>
              <a:ext uri="{FF2B5EF4-FFF2-40B4-BE49-F238E27FC236}">
                <a16:creationId xmlns:a16="http://schemas.microsoft.com/office/drawing/2014/main" id="{BBFC2AEF-7359-2432-097E-90A76C350A35}"/>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99DC985-D2EA-9A8E-5D4F-B22A9BB18410}"/>
              </a:ext>
            </a:extLst>
          </p:cNvPr>
          <p:cNvSpPr/>
          <p:nvPr/>
        </p:nvSpPr>
        <p:spPr>
          <a:xfrm>
            <a:off x="566585" y="533301"/>
            <a:ext cx="1545393" cy="308868"/>
          </a:xfrm>
          <a:prstGeom prst="roundRect">
            <a:avLst>
              <a:gd name="adj" fmla="val 18506"/>
            </a:avLst>
          </a:prstGeom>
          <a:solidFill>
            <a:srgbClr val="1F7135"/>
          </a:solidFill>
          <a:ln/>
        </p:spPr>
      </p:sp>
      <p:sp>
        <p:nvSpPr>
          <p:cNvPr id="3" name="Text 1">
            <a:extLst>
              <a:ext uri="{FF2B5EF4-FFF2-40B4-BE49-F238E27FC236}">
                <a16:creationId xmlns:a16="http://schemas.microsoft.com/office/drawing/2014/main" id="{2FDFC0E9-D4D7-4E75-3470-B7324F0597DF}"/>
              </a:ext>
            </a:extLst>
          </p:cNvPr>
          <p:cNvSpPr/>
          <p:nvPr/>
        </p:nvSpPr>
        <p:spPr>
          <a:xfrm>
            <a:off x="668579" y="584300"/>
            <a:ext cx="1950989" cy="206871"/>
          </a:xfrm>
          <a:prstGeom prst="rect">
            <a:avLst/>
          </a:prstGeom>
          <a:noFill/>
          <a:ln/>
        </p:spPr>
        <p:txBody>
          <a:bodyPr wrap="none" lIns="0" tIns="0" rIns="0" bIns="0" rtlCol="0" anchor="t"/>
          <a:lstStyle/>
          <a:p>
            <a:pPr marL="0" indent="0" algn="l">
              <a:lnSpc>
                <a:spcPct val="127000"/>
              </a:lnSpc>
              <a:buNone/>
            </a:pPr>
            <a:r>
              <a:rPr lang="en-US" sz="1050" dirty="0">
                <a:solidFill>
                  <a:srgbClr val="FFFFFF"/>
                </a:solidFill>
                <a:latin typeface="Inter" pitchFamily="34" charset="0"/>
              </a:rPr>
              <a:t>D · </a:t>
            </a:r>
            <a:r>
              <a:rPr lang="en-US" sz="1100" dirty="0">
                <a:solidFill>
                  <a:srgbClr val="FFFFFF"/>
                </a:solidFill>
                <a:latin typeface="Inter" pitchFamily="34" charset="0"/>
              </a:rPr>
              <a:t>DIAGRAMA</a:t>
            </a:r>
            <a:r>
              <a:rPr lang="en-US" sz="1050" dirty="0">
                <a:solidFill>
                  <a:srgbClr val="FFFFFF"/>
                </a:solidFill>
                <a:latin typeface="Inter" pitchFamily="34" charset="0"/>
              </a:rPr>
              <a:t> E-R</a:t>
            </a:r>
            <a:endParaRPr lang="en-US" sz="1050" dirty="0"/>
          </a:p>
        </p:txBody>
      </p:sp>
      <p:sp>
        <p:nvSpPr>
          <p:cNvPr id="6" name="ArcDeco">
            <a:extLst>
              <a:ext uri="{FF2B5EF4-FFF2-40B4-BE49-F238E27FC236}">
                <a16:creationId xmlns:a16="http://schemas.microsoft.com/office/drawing/2014/main" id="{D9DFCFEB-A9A9-E627-D207-41D98500C1DD}"/>
              </a:ext>
            </a:extLst>
          </p:cNvPr>
          <p:cNvSpPr/>
          <p:nvPr/>
        </p:nvSpPr>
        <p:spPr>
          <a:xfrm>
            <a:off x="10431263" y="6232124"/>
            <a:ext cx="3067672" cy="3064276"/>
          </a:xfrm>
          <a:prstGeom prst="blockArc">
            <a:avLst>
              <a:gd name="adj1" fmla="val 13500000"/>
              <a:gd name="adj2" fmla="val 5400000"/>
              <a:gd name="adj3" fmla="val 18000"/>
            </a:avLst>
          </a:prstGeom>
          <a:solidFill>
            <a:srgbClr val="C6FF00"/>
          </a:solidFill>
          <a:ln>
            <a:noFill/>
          </a:ln>
        </p:spPr>
        <p:txBody>
          <a:bodyPr/>
          <a:lstStyle/>
          <a:p>
            <a:endParaRPr lang="es-ES" dirty="0"/>
          </a:p>
        </p:txBody>
      </p:sp>
      <p:grpSp>
        <p:nvGrpSpPr>
          <p:cNvPr id="12" name="Grupo 11">
            <a:extLst>
              <a:ext uri="{FF2B5EF4-FFF2-40B4-BE49-F238E27FC236}">
                <a16:creationId xmlns:a16="http://schemas.microsoft.com/office/drawing/2014/main" id="{F17E664A-251D-16AB-D5C2-092BE98B2787}"/>
              </a:ext>
            </a:extLst>
          </p:cNvPr>
          <p:cNvGrpSpPr/>
          <p:nvPr/>
        </p:nvGrpSpPr>
        <p:grpSpPr>
          <a:xfrm>
            <a:off x="566585" y="1532625"/>
            <a:ext cx="2236905" cy="2305846"/>
            <a:chOff x="3122201" y="2157811"/>
            <a:chExt cx="2263715" cy="2542377"/>
          </a:xfrm>
          <a:solidFill>
            <a:schemeClr val="accent6">
              <a:lumMod val="50000"/>
            </a:schemeClr>
          </a:solidFill>
        </p:grpSpPr>
        <p:grpSp>
          <p:nvGrpSpPr>
            <p:cNvPr id="10" name="Grupo 9">
              <a:extLst>
                <a:ext uri="{FF2B5EF4-FFF2-40B4-BE49-F238E27FC236}">
                  <a16:creationId xmlns:a16="http://schemas.microsoft.com/office/drawing/2014/main" id="{C556AA8A-6AA6-C620-8729-14FC263F256D}"/>
                </a:ext>
              </a:extLst>
            </p:cNvPr>
            <p:cNvGrpSpPr/>
            <p:nvPr/>
          </p:nvGrpSpPr>
          <p:grpSpPr>
            <a:xfrm>
              <a:off x="3122201" y="2157811"/>
              <a:ext cx="2263715" cy="2542377"/>
              <a:chOff x="710597" y="1929139"/>
              <a:chExt cx="2946981" cy="2421797"/>
            </a:xfrm>
            <a:grpFill/>
          </p:grpSpPr>
          <p:sp>
            <p:nvSpPr>
              <p:cNvPr id="4" name="Rectángulo: esquinas redondeadas 3">
                <a:extLst>
                  <a:ext uri="{FF2B5EF4-FFF2-40B4-BE49-F238E27FC236}">
                    <a16:creationId xmlns:a16="http://schemas.microsoft.com/office/drawing/2014/main" id="{C246580C-D1E5-58B5-E3CE-D712A18AEF6C}"/>
                  </a:ext>
                </a:extLst>
              </p:cNvPr>
              <p:cNvSpPr/>
              <p:nvPr/>
            </p:nvSpPr>
            <p:spPr>
              <a:xfrm>
                <a:off x="710597" y="1929139"/>
                <a:ext cx="2946981" cy="2421797"/>
              </a:xfrm>
              <a:prstGeom prst="roundRect">
                <a:avLst/>
              </a:prstGeom>
              <a:grpFill/>
              <a:ln w="28575">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highlight>
                    <a:srgbClr val="C6FF00"/>
                  </a:highlight>
                </a:endParaRPr>
              </a:p>
            </p:txBody>
          </p:sp>
          <p:cxnSp>
            <p:nvCxnSpPr>
              <p:cNvPr id="9" name="Conector recto 8">
                <a:extLst>
                  <a:ext uri="{FF2B5EF4-FFF2-40B4-BE49-F238E27FC236}">
                    <a16:creationId xmlns:a16="http://schemas.microsoft.com/office/drawing/2014/main" id="{2F9058EA-5DFA-ED19-5C5F-CC4636CA4807}"/>
                  </a:ext>
                </a:extLst>
              </p:cNvPr>
              <p:cNvCxnSpPr/>
              <p:nvPr/>
            </p:nvCxnSpPr>
            <p:spPr>
              <a:xfrm>
                <a:off x="710597" y="2340687"/>
                <a:ext cx="2946981" cy="0"/>
              </a:xfrm>
              <a:prstGeom prst="line">
                <a:avLst/>
              </a:prstGeom>
              <a:grpFill/>
              <a:ln w="19050">
                <a:solidFill>
                  <a:srgbClr val="C6FF00"/>
                </a:solidFill>
              </a:ln>
            </p:spPr>
            <p:style>
              <a:lnRef idx="1">
                <a:schemeClr val="accent1"/>
              </a:lnRef>
              <a:fillRef idx="0">
                <a:schemeClr val="accent1"/>
              </a:fillRef>
              <a:effectRef idx="0">
                <a:schemeClr val="accent1"/>
              </a:effectRef>
              <a:fontRef idx="minor">
                <a:schemeClr val="tx1"/>
              </a:fontRef>
            </p:style>
          </p:cxnSp>
        </p:grpSp>
        <p:sp>
          <p:nvSpPr>
            <p:cNvPr id="5" name="CuadroTexto 4">
              <a:extLst>
                <a:ext uri="{FF2B5EF4-FFF2-40B4-BE49-F238E27FC236}">
                  <a16:creationId xmlns:a16="http://schemas.microsoft.com/office/drawing/2014/main" id="{5CE6C1D1-C2C7-336B-E70D-57A969FE994F}"/>
                </a:ext>
              </a:extLst>
            </p:cNvPr>
            <p:cNvSpPr txBox="1"/>
            <p:nvPr/>
          </p:nvSpPr>
          <p:spPr>
            <a:xfrm>
              <a:off x="3493560" y="2220518"/>
              <a:ext cx="1293997" cy="339348"/>
            </a:xfrm>
            <a:prstGeom prst="rect">
              <a:avLst/>
            </a:prstGeom>
            <a:grpFill/>
          </p:spPr>
          <p:txBody>
            <a:bodyPr wrap="square">
              <a:spAutoFit/>
            </a:bodyPr>
            <a:lstStyle/>
            <a:p>
              <a:r>
                <a:rPr lang="es-ES" sz="1400" dirty="0">
                  <a:solidFill>
                    <a:schemeClr val="bg1"/>
                  </a:solidFill>
                </a:rPr>
                <a:t>       </a:t>
              </a:r>
              <a:r>
                <a:rPr lang="es-ES" sz="1400" dirty="0">
                  <a:solidFill>
                    <a:schemeClr val="bg1"/>
                  </a:solidFill>
                  <a:latin typeface="Inter Bold" panose="020B0604020202020204" charset="0"/>
                </a:rPr>
                <a:t>usuarios</a:t>
              </a:r>
            </a:p>
          </p:txBody>
        </p:sp>
        <p:sp>
          <p:nvSpPr>
            <p:cNvPr id="11" name="Text 8">
              <a:extLst>
                <a:ext uri="{FF2B5EF4-FFF2-40B4-BE49-F238E27FC236}">
                  <a16:creationId xmlns:a16="http://schemas.microsoft.com/office/drawing/2014/main" id="{46D9E8CB-49FE-60D3-CF86-7CDAFB1220EF}"/>
                </a:ext>
              </a:extLst>
            </p:cNvPr>
            <p:cNvSpPr/>
            <p:nvPr/>
          </p:nvSpPr>
          <p:spPr>
            <a:xfrm>
              <a:off x="3308922" y="2722879"/>
              <a:ext cx="1906173" cy="1889314"/>
            </a:xfrm>
            <a:prstGeom prst="rect">
              <a:avLst/>
            </a:prstGeom>
            <a:grpFill/>
            <a:ln/>
          </p:spPr>
          <p:txBody>
            <a:bodyPr wrap="square" lIns="0" tIns="0" rIns="0" bIns="0" rtlCol="0" anchor="t">
              <a:normAutofit/>
            </a:bodyPr>
            <a:lstStyle/>
            <a:p>
              <a:pPr algn="l">
                <a:lnSpc>
                  <a:spcPct val="110000"/>
                </a:lnSpc>
                <a:buSzPct val="100000"/>
              </a:pPr>
              <a:r>
                <a:rPr lang="en-US" sz="1000" dirty="0">
                  <a:solidFill>
                    <a:srgbClr val="E5E0DF"/>
                  </a:solidFill>
                  <a:latin typeface="Inter" pitchFamily="34" charset="0"/>
                </a:rPr>
                <a:t>id </a:t>
              </a:r>
              <a:r>
                <a:rPr lang="en-US" sz="1000" dirty="0">
                  <a:solidFill>
                    <a:srgbClr val="C6FF00"/>
                  </a:solidFill>
                  <a:latin typeface="Inter" pitchFamily="34" charset="0"/>
                </a:rPr>
                <a:t>PK</a:t>
              </a:r>
            </a:p>
            <a:p>
              <a:pPr algn="l">
                <a:lnSpc>
                  <a:spcPct val="110000"/>
                </a:lnSpc>
                <a:buSzPct val="100000"/>
              </a:pPr>
              <a:r>
                <a:rPr lang="en-US" sz="1000" dirty="0">
                  <a:solidFill>
                    <a:srgbClr val="E5E0DF"/>
                  </a:solidFill>
                  <a:latin typeface="Inter" pitchFamily="34" charset="0"/>
                </a:rPr>
                <a:t>nombre</a:t>
              </a:r>
            </a:p>
            <a:p>
              <a:pPr algn="l">
                <a:lnSpc>
                  <a:spcPct val="110000"/>
                </a:lnSpc>
                <a:buSzPct val="100000"/>
              </a:pPr>
              <a:r>
                <a:rPr lang="en-US" sz="1000" dirty="0">
                  <a:solidFill>
                    <a:srgbClr val="E5E0DF"/>
                  </a:solidFill>
                  <a:latin typeface="Inter" pitchFamily="34" charset="0"/>
                </a:rPr>
                <a:t>email</a:t>
              </a:r>
            </a:p>
            <a:p>
              <a:pPr algn="l">
                <a:lnSpc>
                  <a:spcPct val="110000"/>
                </a:lnSpc>
                <a:buSzPct val="100000"/>
              </a:pPr>
              <a:r>
                <a:rPr lang="en-US" sz="1000" dirty="0">
                  <a:solidFill>
                    <a:srgbClr val="E5E0DF"/>
                  </a:solidFill>
                  <a:latin typeface="Inter" pitchFamily="34" charset="0"/>
                </a:rPr>
                <a:t>password</a:t>
              </a:r>
            </a:p>
            <a:p>
              <a:pPr algn="l">
                <a:lnSpc>
                  <a:spcPct val="110000"/>
                </a:lnSpc>
                <a:buSzPct val="100000"/>
              </a:pPr>
              <a:r>
                <a:rPr lang="en-US" sz="1000" dirty="0">
                  <a:solidFill>
                    <a:srgbClr val="E5E0DF"/>
                  </a:solidFill>
                  <a:latin typeface="Inter" pitchFamily="34" charset="0"/>
                </a:rPr>
                <a:t>rol</a:t>
              </a:r>
            </a:p>
            <a:p>
              <a:pPr algn="l">
                <a:lnSpc>
                  <a:spcPct val="110000"/>
                </a:lnSpc>
                <a:buSzPct val="100000"/>
              </a:pPr>
              <a:r>
                <a:rPr lang="en-US" sz="1000" dirty="0">
                  <a:solidFill>
                    <a:srgbClr val="E5E0DF"/>
                  </a:solidFill>
                  <a:latin typeface="Inter" pitchFamily="34" charset="0"/>
                </a:rPr>
                <a:t>fcm_token</a:t>
              </a:r>
            </a:p>
            <a:p>
              <a:pPr algn="l">
                <a:lnSpc>
                  <a:spcPct val="110000"/>
                </a:lnSpc>
                <a:buSzPct val="100000"/>
              </a:pPr>
              <a:r>
                <a:rPr lang="en-US" sz="1000" dirty="0">
                  <a:solidFill>
                    <a:srgbClr val="E5E0DF"/>
                  </a:solidFill>
                  <a:latin typeface="Inter" pitchFamily="34" charset="0"/>
                </a:rPr>
                <a:t>telefono</a:t>
              </a:r>
            </a:p>
            <a:p>
              <a:pPr algn="l">
                <a:lnSpc>
                  <a:spcPct val="110000"/>
                </a:lnSpc>
                <a:buSzPct val="100000"/>
              </a:pPr>
              <a:r>
                <a:rPr lang="en-US" sz="1000" dirty="0">
                  <a:solidFill>
                    <a:srgbClr val="E5E0DF"/>
                  </a:solidFill>
                  <a:latin typeface="Inter" pitchFamily="34" charset="0"/>
                </a:rPr>
                <a:t>activo</a:t>
              </a:r>
            </a:p>
            <a:p>
              <a:pPr algn="l">
                <a:lnSpc>
                  <a:spcPct val="110000"/>
                </a:lnSpc>
                <a:buSzPct val="100000"/>
              </a:pPr>
              <a:r>
                <a:rPr lang="en-US" sz="1000" dirty="0">
                  <a:solidFill>
                    <a:srgbClr val="E5E0DF"/>
                  </a:solidFill>
                  <a:latin typeface="Inter" pitchFamily="34" charset="0"/>
                </a:rPr>
                <a:t>creado_en</a:t>
              </a:r>
            </a:p>
            <a:p>
              <a:pPr algn="l">
                <a:lnSpc>
                  <a:spcPct val="110000"/>
                </a:lnSpc>
                <a:buSzPct val="100000"/>
              </a:pPr>
              <a:r>
                <a:rPr lang="en-US" sz="1000" dirty="0">
                  <a:solidFill>
                    <a:srgbClr val="E5E0DF"/>
                  </a:solidFill>
                  <a:latin typeface="Inter" pitchFamily="34" charset="0"/>
                </a:rPr>
                <a:t>actualizado_en</a:t>
              </a:r>
            </a:p>
          </p:txBody>
        </p:sp>
      </p:grpSp>
      <p:sp>
        <p:nvSpPr>
          <p:cNvPr id="13" name="Text 2">
            <a:extLst>
              <a:ext uri="{FF2B5EF4-FFF2-40B4-BE49-F238E27FC236}">
                <a16:creationId xmlns:a16="http://schemas.microsoft.com/office/drawing/2014/main" id="{6DCCD580-2FC4-F0F2-4198-C402A67A1A67}"/>
              </a:ext>
            </a:extLst>
          </p:cNvPr>
          <p:cNvSpPr/>
          <p:nvPr/>
        </p:nvSpPr>
        <p:spPr>
          <a:xfrm>
            <a:off x="812200" y="947340"/>
            <a:ext cx="6552738" cy="409186"/>
          </a:xfrm>
          <a:prstGeom prst="rect">
            <a:avLst/>
          </a:prstGeom>
          <a:noFill/>
          <a:ln/>
        </p:spPr>
        <p:txBody>
          <a:bodyPr wrap="none" lIns="0" tIns="0" rIns="0" bIns="0" rtlCol="0" anchor="t"/>
          <a:lstStyle/>
          <a:p>
            <a:pPr marL="0" indent="0" algn="l">
              <a:lnSpc>
                <a:spcPct val="104000"/>
              </a:lnSpc>
              <a:buNone/>
            </a:pPr>
            <a:r>
              <a:rPr lang="en-US" sz="2400" b="1" dirty="0">
                <a:solidFill>
                  <a:srgbClr val="C6FF00"/>
                </a:solidFill>
                <a:latin typeface="Inter Bold" pitchFamily="34" charset="0"/>
                <a:ea typeface="Inter Bold" pitchFamily="34" charset="-122"/>
                <a:cs typeface="Inter Bold" pitchFamily="34" charset="-120"/>
              </a:rPr>
              <a:t>Diagrama Entidad-Relación · PistaG</a:t>
            </a:r>
          </a:p>
        </p:txBody>
      </p:sp>
      <p:grpSp>
        <p:nvGrpSpPr>
          <p:cNvPr id="14" name="Grupo 13">
            <a:extLst>
              <a:ext uri="{FF2B5EF4-FFF2-40B4-BE49-F238E27FC236}">
                <a16:creationId xmlns:a16="http://schemas.microsoft.com/office/drawing/2014/main" id="{05158E89-853D-ED65-1320-69BBB49E4715}"/>
              </a:ext>
            </a:extLst>
          </p:cNvPr>
          <p:cNvGrpSpPr/>
          <p:nvPr/>
        </p:nvGrpSpPr>
        <p:grpSpPr>
          <a:xfrm>
            <a:off x="4977547" y="1532625"/>
            <a:ext cx="2236905" cy="2305846"/>
            <a:chOff x="3122201" y="2157811"/>
            <a:chExt cx="2263715" cy="2542377"/>
          </a:xfrm>
        </p:grpSpPr>
        <p:grpSp>
          <p:nvGrpSpPr>
            <p:cNvPr id="15" name="Grupo 14">
              <a:extLst>
                <a:ext uri="{FF2B5EF4-FFF2-40B4-BE49-F238E27FC236}">
                  <a16:creationId xmlns:a16="http://schemas.microsoft.com/office/drawing/2014/main" id="{895541C4-CC52-A677-4D10-3EADC251D82A}"/>
                </a:ext>
              </a:extLst>
            </p:cNvPr>
            <p:cNvGrpSpPr/>
            <p:nvPr/>
          </p:nvGrpSpPr>
          <p:grpSpPr>
            <a:xfrm>
              <a:off x="3122201" y="2157811"/>
              <a:ext cx="2263715" cy="2542377"/>
              <a:chOff x="710597" y="1929139"/>
              <a:chExt cx="2946981" cy="2421797"/>
            </a:xfrm>
            <a:noFill/>
          </p:grpSpPr>
          <p:sp>
            <p:nvSpPr>
              <p:cNvPr id="18" name="Rectángulo: esquinas redondeadas 17">
                <a:extLst>
                  <a:ext uri="{FF2B5EF4-FFF2-40B4-BE49-F238E27FC236}">
                    <a16:creationId xmlns:a16="http://schemas.microsoft.com/office/drawing/2014/main" id="{4587C198-3A89-A6B2-D275-A195BA82CB8E}"/>
                  </a:ext>
                </a:extLst>
              </p:cNvPr>
              <p:cNvSpPr/>
              <p:nvPr/>
            </p:nvSpPr>
            <p:spPr>
              <a:xfrm>
                <a:off x="710597" y="1929139"/>
                <a:ext cx="2946981" cy="2421797"/>
              </a:xfrm>
              <a:prstGeom prst="roundRect">
                <a:avLst/>
              </a:prstGeom>
              <a:solidFill>
                <a:schemeClr val="accent6">
                  <a:lumMod val="50000"/>
                </a:schemeClr>
              </a:solidFill>
              <a:ln w="28575">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highlight>
                    <a:srgbClr val="C6FF00"/>
                  </a:highlight>
                </a:endParaRPr>
              </a:p>
            </p:txBody>
          </p:sp>
          <p:cxnSp>
            <p:nvCxnSpPr>
              <p:cNvPr id="19" name="Conector recto 18">
                <a:extLst>
                  <a:ext uri="{FF2B5EF4-FFF2-40B4-BE49-F238E27FC236}">
                    <a16:creationId xmlns:a16="http://schemas.microsoft.com/office/drawing/2014/main" id="{FC20F831-B78D-A441-50A3-57E252D252C1}"/>
                  </a:ext>
                </a:extLst>
              </p:cNvPr>
              <p:cNvCxnSpPr/>
              <p:nvPr/>
            </p:nvCxnSpPr>
            <p:spPr>
              <a:xfrm>
                <a:off x="710597" y="2340687"/>
                <a:ext cx="2946981" cy="0"/>
              </a:xfrm>
              <a:prstGeom prst="line">
                <a:avLst/>
              </a:prstGeom>
              <a:grpFill/>
              <a:ln w="19050">
                <a:solidFill>
                  <a:srgbClr val="C6FF00"/>
                </a:solidFill>
              </a:ln>
            </p:spPr>
            <p:style>
              <a:lnRef idx="1">
                <a:schemeClr val="accent1"/>
              </a:lnRef>
              <a:fillRef idx="0">
                <a:schemeClr val="accent1"/>
              </a:fillRef>
              <a:effectRef idx="0">
                <a:schemeClr val="accent1"/>
              </a:effectRef>
              <a:fontRef idx="minor">
                <a:schemeClr val="tx1"/>
              </a:fontRef>
            </p:style>
          </p:cxnSp>
        </p:grpSp>
        <p:sp>
          <p:nvSpPr>
            <p:cNvPr id="16" name="CuadroTexto 15">
              <a:extLst>
                <a:ext uri="{FF2B5EF4-FFF2-40B4-BE49-F238E27FC236}">
                  <a16:creationId xmlns:a16="http://schemas.microsoft.com/office/drawing/2014/main" id="{69C7F371-B253-CF49-05DF-029C13A84166}"/>
                </a:ext>
              </a:extLst>
            </p:cNvPr>
            <p:cNvSpPr txBox="1"/>
            <p:nvPr/>
          </p:nvSpPr>
          <p:spPr>
            <a:xfrm>
              <a:off x="3210064" y="2220518"/>
              <a:ext cx="2078572" cy="339348"/>
            </a:xfrm>
            <a:prstGeom prst="rect">
              <a:avLst/>
            </a:prstGeom>
            <a:noFill/>
          </p:spPr>
          <p:txBody>
            <a:bodyPr wrap="square">
              <a:spAutoFit/>
            </a:bodyPr>
            <a:lstStyle/>
            <a:p>
              <a:pPr algn="ctr"/>
              <a:r>
                <a:rPr lang="es-ES" sz="1400" dirty="0">
                  <a:solidFill>
                    <a:schemeClr val="bg1"/>
                  </a:solidFill>
                  <a:latin typeface="Inter Bold" panose="020B0604020202020204" charset="0"/>
                </a:rPr>
                <a:t>reservas</a:t>
              </a:r>
            </a:p>
          </p:txBody>
        </p:sp>
        <p:sp>
          <p:nvSpPr>
            <p:cNvPr id="17" name="Text 8">
              <a:extLst>
                <a:ext uri="{FF2B5EF4-FFF2-40B4-BE49-F238E27FC236}">
                  <a16:creationId xmlns:a16="http://schemas.microsoft.com/office/drawing/2014/main" id="{9708BFA9-F146-D9D4-8AB0-989A0BC9219D}"/>
                </a:ext>
              </a:extLst>
            </p:cNvPr>
            <p:cNvSpPr/>
            <p:nvPr/>
          </p:nvSpPr>
          <p:spPr>
            <a:xfrm>
              <a:off x="3308922" y="2722879"/>
              <a:ext cx="1906173" cy="1889314"/>
            </a:xfrm>
            <a:prstGeom prst="rect">
              <a:avLst/>
            </a:prstGeom>
            <a:noFill/>
            <a:ln/>
          </p:spPr>
          <p:txBody>
            <a:bodyPr wrap="square" lIns="0" tIns="0" rIns="0" bIns="0" rtlCol="0" anchor="t">
              <a:normAutofit/>
            </a:bodyPr>
            <a:lstStyle/>
            <a:p>
              <a:pPr algn="l">
                <a:lnSpc>
                  <a:spcPct val="110000"/>
                </a:lnSpc>
                <a:buSzPct val="100000"/>
              </a:pPr>
              <a:r>
                <a:rPr lang="en-US" sz="1000" dirty="0">
                  <a:solidFill>
                    <a:srgbClr val="E5E0DF"/>
                  </a:solidFill>
                  <a:latin typeface="Inter" pitchFamily="34" charset="0"/>
                </a:rPr>
                <a:t>id </a:t>
              </a:r>
              <a:r>
                <a:rPr lang="en-US" sz="1000" dirty="0">
                  <a:solidFill>
                    <a:srgbClr val="C6FF00"/>
                  </a:solidFill>
                  <a:latin typeface="Inter" pitchFamily="34" charset="0"/>
                </a:rPr>
                <a:t>PK</a:t>
              </a:r>
            </a:p>
            <a:p>
              <a:pPr algn="l">
                <a:lnSpc>
                  <a:spcPct val="110000"/>
                </a:lnSpc>
                <a:buSzPct val="100000"/>
              </a:pPr>
              <a:r>
                <a:rPr lang="en-US" sz="1000" dirty="0">
                  <a:solidFill>
                    <a:srgbClr val="E5E0DF"/>
                  </a:solidFill>
                  <a:latin typeface="Inter" pitchFamily="34" charset="0"/>
                </a:rPr>
                <a:t>usuario_id </a:t>
              </a:r>
              <a:r>
                <a:rPr lang="en-US" sz="1000" dirty="0">
                  <a:solidFill>
                    <a:srgbClr val="C6FF00"/>
                  </a:solidFill>
                  <a:latin typeface="Inter" pitchFamily="34" charset="0"/>
                </a:rPr>
                <a:t>FK</a:t>
              </a:r>
              <a:endParaRPr lang="en-US" sz="1000" dirty="0">
                <a:solidFill>
                  <a:srgbClr val="E5E0DF"/>
                </a:solidFill>
                <a:latin typeface="Inter" pitchFamily="34" charset="0"/>
              </a:endParaRPr>
            </a:p>
            <a:p>
              <a:pPr algn="l">
                <a:lnSpc>
                  <a:spcPct val="110000"/>
                </a:lnSpc>
                <a:buSzPct val="100000"/>
              </a:pPr>
              <a:r>
                <a:rPr lang="en-US" sz="1000" dirty="0">
                  <a:solidFill>
                    <a:srgbClr val="E5E0DF"/>
                  </a:solidFill>
                  <a:latin typeface="Inter" pitchFamily="34" charset="0"/>
                </a:rPr>
                <a:t>pista_id </a:t>
              </a:r>
              <a:r>
                <a:rPr lang="en-US" sz="1000" dirty="0">
                  <a:solidFill>
                    <a:srgbClr val="C6FF00"/>
                  </a:solidFill>
                  <a:latin typeface="Inter" pitchFamily="34" charset="0"/>
                </a:rPr>
                <a:t>FK</a:t>
              </a:r>
              <a:endParaRPr lang="en-US" sz="1000" dirty="0">
                <a:solidFill>
                  <a:srgbClr val="E5E0DF"/>
                </a:solidFill>
                <a:latin typeface="Inter" pitchFamily="34" charset="0"/>
              </a:endParaRPr>
            </a:p>
            <a:p>
              <a:pPr algn="l">
                <a:lnSpc>
                  <a:spcPct val="110000"/>
                </a:lnSpc>
                <a:buSzPct val="100000"/>
              </a:pPr>
              <a:r>
                <a:rPr lang="en-US" sz="1000" dirty="0">
                  <a:solidFill>
                    <a:srgbClr val="E5E0DF"/>
                  </a:solidFill>
                  <a:latin typeface="Inter" pitchFamily="34" charset="0"/>
                </a:rPr>
                <a:t>fecha_hora</a:t>
              </a:r>
            </a:p>
            <a:p>
              <a:pPr algn="l">
                <a:lnSpc>
                  <a:spcPct val="110000"/>
                </a:lnSpc>
                <a:buSzPct val="100000"/>
              </a:pPr>
              <a:r>
                <a:rPr lang="en-US" sz="1000" dirty="0">
                  <a:solidFill>
                    <a:srgbClr val="E5E0DF"/>
                  </a:solidFill>
                  <a:latin typeface="Inter" pitchFamily="34" charset="0"/>
                </a:rPr>
                <a:t>duracion_minutos</a:t>
              </a:r>
            </a:p>
            <a:p>
              <a:pPr algn="l">
                <a:lnSpc>
                  <a:spcPct val="110000"/>
                </a:lnSpc>
                <a:buSzPct val="100000"/>
              </a:pPr>
              <a:r>
                <a:rPr lang="en-US" sz="1000" dirty="0">
                  <a:solidFill>
                    <a:srgbClr val="E5E0DF"/>
                  </a:solidFill>
                  <a:latin typeface="Inter" pitchFamily="34" charset="0"/>
                </a:rPr>
                <a:t>estado</a:t>
              </a:r>
            </a:p>
            <a:p>
              <a:pPr algn="l">
                <a:lnSpc>
                  <a:spcPct val="110000"/>
                </a:lnSpc>
                <a:buSzPct val="100000"/>
              </a:pPr>
              <a:r>
                <a:rPr lang="en-US" sz="1000" dirty="0">
                  <a:solidFill>
                    <a:srgbClr val="E5E0DF"/>
                  </a:solidFill>
                  <a:latin typeface="Inter" pitchFamily="34" charset="0"/>
                </a:rPr>
                <a:t>cancelada_en</a:t>
              </a:r>
            </a:p>
            <a:p>
              <a:pPr algn="l">
                <a:lnSpc>
                  <a:spcPct val="110000"/>
                </a:lnSpc>
                <a:buSzPct val="100000"/>
              </a:pPr>
              <a:r>
                <a:rPr lang="en-US" sz="1000" dirty="0">
                  <a:solidFill>
                    <a:srgbClr val="E5E0DF"/>
                  </a:solidFill>
                  <a:latin typeface="Inter" pitchFamily="34" charset="0"/>
                </a:rPr>
                <a:t>creada_en</a:t>
              </a:r>
            </a:p>
          </p:txBody>
        </p:sp>
      </p:grpSp>
      <p:grpSp>
        <p:nvGrpSpPr>
          <p:cNvPr id="20" name="Grupo 19">
            <a:extLst>
              <a:ext uri="{FF2B5EF4-FFF2-40B4-BE49-F238E27FC236}">
                <a16:creationId xmlns:a16="http://schemas.microsoft.com/office/drawing/2014/main" id="{E8FA55DD-3C20-7F25-9DB6-D336A1B0A551}"/>
              </a:ext>
            </a:extLst>
          </p:cNvPr>
          <p:cNvGrpSpPr/>
          <p:nvPr/>
        </p:nvGrpSpPr>
        <p:grpSpPr>
          <a:xfrm>
            <a:off x="9204000" y="1509690"/>
            <a:ext cx="2236905" cy="2305846"/>
            <a:chOff x="3122201" y="2157811"/>
            <a:chExt cx="2263715" cy="2542377"/>
          </a:xfrm>
        </p:grpSpPr>
        <p:grpSp>
          <p:nvGrpSpPr>
            <p:cNvPr id="21" name="Grupo 20">
              <a:extLst>
                <a:ext uri="{FF2B5EF4-FFF2-40B4-BE49-F238E27FC236}">
                  <a16:creationId xmlns:a16="http://schemas.microsoft.com/office/drawing/2014/main" id="{2F6E407F-5C69-B6CD-874C-80A0F70E0382}"/>
                </a:ext>
              </a:extLst>
            </p:cNvPr>
            <p:cNvGrpSpPr/>
            <p:nvPr/>
          </p:nvGrpSpPr>
          <p:grpSpPr>
            <a:xfrm>
              <a:off x="3122201" y="2157811"/>
              <a:ext cx="2263715" cy="2542377"/>
              <a:chOff x="710597" y="1929139"/>
              <a:chExt cx="2946981" cy="2421797"/>
            </a:xfrm>
            <a:noFill/>
          </p:grpSpPr>
          <p:sp>
            <p:nvSpPr>
              <p:cNvPr id="24" name="Rectángulo: esquinas redondeadas 23">
                <a:extLst>
                  <a:ext uri="{FF2B5EF4-FFF2-40B4-BE49-F238E27FC236}">
                    <a16:creationId xmlns:a16="http://schemas.microsoft.com/office/drawing/2014/main" id="{DF6B0FFF-218D-5A98-503F-B65473F99923}"/>
                  </a:ext>
                </a:extLst>
              </p:cNvPr>
              <p:cNvSpPr/>
              <p:nvPr/>
            </p:nvSpPr>
            <p:spPr>
              <a:xfrm>
                <a:off x="710597" y="1929139"/>
                <a:ext cx="2946981" cy="2421797"/>
              </a:xfrm>
              <a:prstGeom prst="roundRect">
                <a:avLst/>
              </a:prstGeom>
              <a:solidFill>
                <a:schemeClr val="accent6">
                  <a:lumMod val="50000"/>
                </a:schemeClr>
              </a:solidFill>
              <a:ln w="28575">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highlight>
                    <a:srgbClr val="C6FF00"/>
                  </a:highlight>
                </a:endParaRPr>
              </a:p>
            </p:txBody>
          </p:sp>
          <p:cxnSp>
            <p:nvCxnSpPr>
              <p:cNvPr id="25" name="Conector recto 24">
                <a:extLst>
                  <a:ext uri="{FF2B5EF4-FFF2-40B4-BE49-F238E27FC236}">
                    <a16:creationId xmlns:a16="http://schemas.microsoft.com/office/drawing/2014/main" id="{B1EDFDFC-F37C-AC98-7F9A-81DDFEA40BD2}"/>
                  </a:ext>
                </a:extLst>
              </p:cNvPr>
              <p:cNvCxnSpPr/>
              <p:nvPr/>
            </p:nvCxnSpPr>
            <p:spPr>
              <a:xfrm>
                <a:off x="710597" y="2340687"/>
                <a:ext cx="2946981" cy="0"/>
              </a:xfrm>
              <a:prstGeom prst="line">
                <a:avLst/>
              </a:prstGeom>
              <a:grpFill/>
              <a:ln w="19050">
                <a:solidFill>
                  <a:srgbClr val="C6FF00"/>
                </a:solidFill>
              </a:ln>
            </p:spPr>
            <p:style>
              <a:lnRef idx="1">
                <a:schemeClr val="accent1"/>
              </a:lnRef>
              <a:fillRef idx="0">
                <a:schemeClr val="accent1"/>
              </a:fillRef>
              <a:effectRef idx="0">
                <a:schemeClr val="accent1"/>
              </a:effectRef>
              <a:fontRef idx="minor">
                <a:schemeClr val="tx1"/>
              </a:fontRef>
            </p:style>
          </p:cxnSp>
        </p:grpSp>
        <p:sp>
          <p:nvSpPr>
            <p:cNvPr id="22" name="CuadroTexto 21">
              <a:extLst>
                <a:ext uri="{FF2B5EF4-FFF2-40B4-BE49-F238E27FC236}">
                  <a16:creationId xmlns:a16="http://schemas.microsoft.com/office/drawing/2014/main" id="{3953F44E-95A9-8C44-3789-5CC1DC8330C7}"/>
                </a:ext>
              </a:extLst>
            </p:cNvPr>
            <p:cNvSpPr txBox="1"/>
            <p:nvPr/>
          </p:nvSpPr>
          <p:spPr>
            <a:xfrm>
              <a:off x="3308922" y="2182632"/>
              <a:ext cx="1576162" cy="407218"/>
            </a:xfrm>
            <a:prstGeom prst="rect">
              <a:avLst/>
            </a:prstGeom>
            <a:noFill/>
          </p:spPr>
          <p:txBody>
            <a:bodyPr wrap="square">
              <a:spAutoFit/>
            </a:bodyPr>
            <a:lstStyle/>
            <a:p>
              <a:pPr algn="ctr"/>
              <a:r>
                <a:rPr lang="es-ES" dirty="0">
                  <a:solidFill>
                    <a:srgbClr val="C6FF00"/>
                  </a:solidFill>
                </a:rPr>
                <a:t>       </a:t>
              </a:r>
              <a:r>
                <a:rPr lang="es-ES" sz="1400" dirty="0">
                  <a:solidFill>
                    <a:schemeClr val="bg1"/>
                  </a:solidFill>
                  <a:latin typeface="Inter Bold" panose="020B0604020202020204" charset="0"/>
                </a:rPr>
                <a:t>pistas</a:t>
              </a:r>
            </a:p>
          </p:txBody>
        </p:sp>
        <p:sp>
          <p:nvSpPr>
            <p:cNvPr id="23" name="Text 8">
              <a:extLst>
                <a:ext uri="{FF2B5EF4-FFF2-40B4-BE49-F238E27FC236}">
                  <a16:creationId xmlns:a16="http://schemas.microsoft.com/office/drawing/2014/main" id="{BEF3B1A8-9125-9FD7-5B0A-CDAEC6ADAC54}"/>
                </a:ext>
              </a:extLst>
            </p:cNvPr>
            <p:cNvSpPr/>
            <p:nvPr/>
          </p:nvSpPr>
          <p:spPr>
            <a:xfrm>
              <a:off x="3308922" y="2722879"/>
              <a:ext cx="1906173" cy="1889314"/>
            </a:xfrm>
            <a:prstGeom prst="rect">
              <a:avLst/>
            </a:prstGeom>
            <a:noFill/>
            <a:ln/>
          </p:spPr>
          <p:txBody>
            <a:bodyPr wrap="square" lIns="0" tIns="0" rIns="0" bIns="0" rtlCol="0" anchor="t">
              <a:normAutofit/>
            </a:bodyPr>
            <a:lstStyle/>
            <a:p>
              <a:pPr algn="l">
                <a:lnSpc>
                  <a:spcPct val="110000"/>
                </a:lnSpc>
                <a:buSzPct val="100000"/>
              </a:pPr>
              <a:r>
                <a:rPr lang="en-US" sz="1000" dirty="0">
                  <a:solidFill>
                    <a:srgbClr val="E5E0DF"/>
                  </a:solidFill>
                  <a:latin typeface="Inter" pitchFamily="34" charset="0"/>
                </a:rPr>
                <a:t>Id </a:t>
              </a:r>
              <a:r>
                <a:rPr lang="en-US" sz="1000" dirty="0">
                  <a:solidFill>
                    <a:srgbClr val="C6FF00"/>
                  </a:solidFill>
                  <a:latin typeface="Inter" pitchFamily="34" charset="0"/>
                </a:rPr>
                <a:t>PK</a:t>
              </a:r>
            </a:p>
            <a:p>
              <a:pPr algn="l">
                <a:lnSpc>
                  <a:spcPct val="110000"/>
                </a:lnSpc>
                <a:buSzPct val="100000"/>
              </a:pPr>
              <a:r>
                <a:rPr lang="en-US" sz="1000" dirty="0">
                  <a:solidFill>
                    <a:srgbClr val="E5E0DF"/>
                  </a:solidFill>
                  <a:latin typeface="Inter" pitchFamily="34" charset="0"/>
                </a:rPr>
                <a:t>nombre</a:t>
              </a:r>
            </a:p>
            <a:p>
              <a:pPr algn="l">
                <a:lnSpc>
                  <a:spcPct val="110000"/>
                </a:lnSpc>
                <a:buSzPct val="100000"/>
              </a:pPr>
              <a:r>
                <a:rPr lang="en-US" sz="1000" dirty="0">
                  <a:solidFill>
                    <a:srgbClr val="E5E0DF"/>
                  </a:solidFill>
                  <a:latin typeface="Inter" pitchFamily="34" charset="0"/>
                </a:rPr>
                <a:t>tipo</a:t>
              </a:r>
            </a:p>
            <a:p>
              <a:pPr algn="l">
                <a:lnSpc>
                  <a:spcPct val="110000"/>
                </a:lnSpc>
                <a:buSzPct val="100000"/>
              </a:pPr>
              <a:r>
                <a:rPr lang="en-US" sz="1000" dirty="0">
                  <a:solidFill>
                    <a:srgbClr val="E5E0DF"/>
                  </a:solidFill>
                  <a:latin typeface="Inter" pitchFamily="34" charset="0"/>
                </a:rPr>
                <a:t>descripcion</a:t>
              </a:r>
            </a:p>
            <a:p>
              <a:pPr algn="l">
                <a:lnSpc>
                  <a:spcPct val="110000"/>
                </a:lnSpc>
                <a:buSzPct val="100000"/>
              </a:pPr>
              <a:r>
                <a:rPr lang="en-US" sz="1000" dirty="0">
                  <a:solidFill>
                    <a:srgbClr val="E5E0DF"/>
                  </a:solidFill>
                  <a:latin typeface="Inter" pitchFamily="34" charset="0"/>
                </a:rPr>
                <a:t>activa</a:t>
              </a:r>
            </a:p>
          </p:txBody>
        </p:sp>
      </p:grpSp>
      <p:grpSp>
        <p:nvGrpSpPr>
          <p:cNvPr id="26" name="Grupo 25">
            <a:extLst>
              <a:ext uri="{FF2B5EF4-FFF2-40B4-BE49-F238E27FC236}">
                <a16:creationId xmlns:a16="http://schemas.microsoft.com/office/drawing/2014/main" id="{ABBE1420-0EC7-F7A4-4AC1-0579D6ED92E3}"/>
              </a:ext>
            </a:extLst>
          </p:cNvPr>
          <p:cNvGrpSpPr/>
          <p:nvPr/>
        </p:nvGrpSpPr>
        <p:grpSpPr>
          <a:xfrm>
            <a:off x="2707069" y="4367719"/>
            <a:ext cx="2236905" cy="2305846"/>
            <a:chOff x="3122201" y="2157811"/>
            <a:chExt cx="2263715" cy="2542377"/>
          </a:xfrm>
          <a:solidFill>
            <a:schemeClr val="accent6">
              <a:lumMod val="50000"/>
            </a:schemeClr>
          </a:solidFill>
        </p:grpSpPr>
        <p:grpSp>
          <p:nvGrpSpPr>
            <p:cNvPr id="27" name="Grupo 26">
              <a:extLst>
                <a:ext uri="{FF2B5EF4-FFF2-40B4-BE49-F238E27FC236}">
                  <a16:creationId xmlns:a16="http://schemas.microsoft.com/office/drawing/2014/main" id="{7116BFC3-07DC-7C96-AEC2-838ABC3B9D16}"/>
                </a:ext>
              </a:extLst>
            </p:cNvPr>
            <p:cNvGrpSpPr/>
            <p:nvPr/>
          </p:nvGrpSpPr>
          <p:grpSpPr>
            <a:xfrm>
              <a:off x="3122201" y="2157811"/>
              <a:ext cx="2263715" cy="2542377"/>
              <a:chOff x="710597" y="1929139"/>
              <a:chExt cx="2946981" cy="2421797"/>
            </a:xfrm>
            <a:grpFill/>
          </p:grpSpPr>
          <p:sp>
            <p:nvSpPr>
              <p:cNvPr id="30" name="Rectángulo: esquinas redondeadas 29">
                <a:extLst>
                  <a:ext uri="{FF2B5EF4-FFF2-40B4-BE49-F238E27FC236}">
                    <a16:creationId xmlns:a16="http://schemas.microsoft.com/office/drawing/2014/main" id="{86868A27-01A1-FC2F-7005-5A7019F680B9}"/>
                  </a:ext>
                </a:extLst>
              </p:cNvPr>
              <p:cNvSpPr/>
              <p:nvPr/>
            </p:nvSpPr>
            <p:spPr>
              <a:xfrm>
                <a:off x="710597" y="1929139"/>
                <a:ext cx="2946981" cy="2421797"/>
              </a:xfrm>
              <a:prstGeom prst="roundRect">
                <a:avLst/>
              </a:prstGeom>
              <a:grpFill/>
              <a:ln w="28575">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highlight>
                    <a:srgbClr val="C6FF00"/>
                  </a:highlight>
                </a:endParaRPr>
              </a:p>
            </p:txBody>
          </p:sp>
          <p:cxnSp>
            <p:nvCxnSpPr>
              <p:cNvPr id="31" name="Conector recto 30">
                <a:extLst>
                  <a:ext uri="{FF2B5EF4-FFF2-40B4-BE49-F238E27FC236}">
                    <a16:creationId xmlns:a16="http://schemas.microsoft.com/office/drawing/2014/main" id="{C05AEE04-900F-AFE6-AE94-A7D6C010CD6B}"/>
                  </a:ext>
                </a:extLst>
              </p:cNvPr>
              <p:cNvCxnSpPr/>
              <p:nvPr/>
            </p:nvCxnSpPr>
            <p:spPr>
              <a:xfrm>
                <a:off x="710597" y="2340687"/>
                <a:ext cx="2946981" cy="0"/>
              </a:xfrm>
              <a:prstGeom prst="line">
                <a:avLst/>
              </a:prstGeom>
              <a:grpFill/>
              <a:ln w="19050">
                <a:solidFill>
                  <a:srgbClr val="C6FF00"/>
                </a:solidFill>
              </a:ln>
            </p:spPr>
            <p:style>
              <a:lnRef idx="1">
                <a:schemeClr val="accent1"/>
              </a:lnRef>
              <a:fillRef idx="0">
                <a:schemeClr val="accent1"/>
              </a:fillRef>
              <a:effectRef idx="0">
                <a:schemeClr val="accent1"/>
              </a:effectRef>
              <a:fontRef idx="minor">
                <a:schemeClr val="tx1"/>
              </a:fontRef>
            </p:style>
          </p:cxnSp>
        </p:grpSp>
        <p:sp>
          <p:nvSpPr>
            <p:cNvPr id="28" name="CuadroTexto 27">
              <a:extLst>
                <a:ext uri="{FF2B5EF4-FFF2-40B4-BE49-F238E27FC236}">
                  <a16:creationId xmlns:a16="http://schemas.microsoft.com/office/drawing/2014/main" id="{DCC5A5A2-EE45-8FAD-DD3E-42DEF6902D04}"/>
                </a:ext>
              </a:extLst>
            </p:cNvPr>
            <p:cNvSpPr txBox="1"/>
            <p:nvPr/>
          </p:nvSpPr>
          <p:spPr>
            <a:xfrm>
              <a:off x="3375279" y="2220518"/>
              <a:ext cx="1694076" cy="339348"/>
            </a:xfrm>
            <a:prstGeom prst="rect">
              <a:avLst/>
            </a:prstGeom>
            <a:grpFill/>
          </p:spPr>
          <p:txBody>
            <a:bodyPr wrap="square">
              <a:spAutoFit/>
            </a:bodyPr>
            <a:lstStyle/>
            <a:p>
              <a:r>
                <a:rPr lang="es-ES" sz="1400" dirty="0">
                  <a:solidFill>
                    <a:schemeClr val="bg1"/>
                  </a:solidFill>
                </a:rPr>
                <a:t>       </a:t>
              </a:r>
              <a:r>
                <a:rPr lang="es-ES" sz="1400" dirty="0">
                  <a:solidFill>
                    <a:schemeClr val="bg1"/>
                  </a:solidFill>
                  <a:latin typeface="Inter Bold" panose="020B0604020202020204" charset="0"/>
                </a:rPr>
                <a:t>lista_espera</a:t>
              </a:r>
            </a:p>
          </p:txBody>
        </p:sp>
        <p:sp>
          <p:nvSpPr>
            <p:cNvPr id="29" name="Text 8">
              <a:extLst>
                <a:ext uri="{FF2B5EF4-FFF2-40B4-BE49-F238E27FC236}">
                  <a16:creationId xmlns:a16="http://schemas.microsoft.com/office/drawing/2014/main" id="{8C3BBFCB-7B82-81E6-7346-A26086CBAAE8}"/>
                </a:ext>
              </a:extLst>
            </p:cNvPr>
            <p:cNvSpPr/>
            <p:nvPr/>
          </p:nvSpPr>
          <p:spPr>
            <a:xfrm>
              <a:off x="3308922" y="2722879"/>
              <a:ext cx="1906173" cy="1889314"/>
            </a:xfrm>
            <a:prstGeom prst="rect">
              <a:avLst/>
            </a:prstGeom>
            <a:grpFill/>
            <a:ln/>
          </p:spPr>
          <p:txBody>
            <a:bodyPr wrap="square" lIns="0" tIns="0" rIns="0" bIns="0" rtlCol="0" anchor="t">
              <a:normAutofit/>
            </a:bodyPr>
            <a:lstStyle/>
            <a:p>
              <a:pPr algn="l">
                <a:lnSpc>
                  <a:spcPct val="110000"/>
                </a:lnSpc>
                <a:buSzPct val="100000"/>
              </a:pPr>
              <a:r>
                <a:rPr lang="en-US" sz="1000" dirty="0">
                  <a:solidFill>
                    <a:srgbClr val="E5E0DF"/>
                  </a:solidFill>
                  <a:latin typeface="Inter" pitchFamily="34" charset="0"/>
                </a:rPr>
                <a:t>id </a:t>
              </a:r>
              <a:r>
                <a:rPr lang="en-US" sz="1000" dirty="0">
                  <a:solidFill>
                    <a:srgbClr val="C6FF00"/>
                  </a:solidFill>
                  <a:latin typeface="Inter" pitchFamily="34" charset="0"/>
                </a:rPr>
                <a:t>PK</a:t>
              </a:r>
            </a:p>
            <a:p>
              <a:pPr algn="l">
                <a:lnSpc>
                  <a:spcPct val="110000"/>
                </a:lnSpc>
                <a:buSzPct val="100000"/>
              </a:pPr>
              <a:r>
                <a:rPr lang="en-US" sz="1000" dirty="0">
                  <a:solidFill>
                    <a:srgbClr val="E5E0DF"/>
                  </a:solidFill>
                  <a:latin typeface="Inter" pitchFamily="34" charset="0"/>
                </a:rPr>
                <a:t>usuario_id </a:t>
              </a:r>
              <a:r>
                <a:rPr lang="en-US" sz="1000" dirty="0">
                  <a:solidFill>
                    <a:srgbClr val="C6FF00"/>
                  </a:solidFill>
                  <a:latin typeface="Inter" pitchFamily="34" charset="0"/>
                </a:rPr>
                <a:t>FK</a:t>
              </a:r>
              <a:endParaRPr lang="en-US" sz="1000" dirty="0">
                <a:solidFill>
                  <a:srgbClr val="E5E0DF"/>
                </a:solidFill>
                <a:latin typeface="Inter" pitchFamily="34" charset="0"/>
              </a:endParaRPr>
            </a:p>
            <a:p>
              <a:pPr algn="l">
                <a:lnSpc>
                  <a:spcPct val="110000"/>
                </a:lnSpc>
                <a:buSzPct val="100000"/>
              </a:pPr>
              <a:r>
                <a:rPr lang="en-US" sz="1000" dirty="0">
                  <a:solidFill>
                    <a:srgbClr val="E5E0DF"/>
                  </a:solidFill>
                  <a:latin typeface="Inter" pitchFamily="34" charset="0"/>
                </a:rPr>
                <a:t>pista_id </a:t>
              </a:r>
              <a:r>
                <a:rPr lang="en-US" sz="1000" dirty="0">
                  <a:solidFill>
                    <a:srgbClr val="C6FF00"/>
                  </a:solidFill>
                  <a:latin typeface="Inter" pitchFamily="34" charset="0"/>
                </a:rPr>
                <a:t>FK</a:t>
              </a:r>
              <a:endParaRPr lang="en-US" sz="1000" dirty="0">
                <a:solidFill>
                  <a:srgbClr val="E5E0DF"/>
                </a:solidFill>
                <a:latin typeface="Inter" pitchFamily="34" charset="0"/>
              </a:endParaRPr>
            </a:p>
            <a:p>
              <a:pPr algn="l">
                <a:lnSpc>
                  <a:spcPct val="110000"/>
                </a:lnSpc>
                <a:buSzPct val="100000"/>
              </a:pPr>
              <a:r>
                <a:rPr lang="en-US" sz="1000" dirty="0">
                  <a:solidFill>
                    <a:srgbClr val="E5E0DF"/>
                  </a:solidFill>
                  <a:latin typeface="Inter" pitchFamily="34" charset="0"/>
                </a:rPr>
                <a:t>fecha_hora</a:t>
              </a:r>
            </a:p>
            <a:p>
              <a:pPr algn="l">
                <a:lnSpc>
                  <a:spcPct val="110000"/>
                </a:lnSpc>
                <a:buSzPct val="100000"/>
              </a:pPr>
              <a:r>
                <a:rPr lang="en-US" sz="1000" dirty="0">
                  <a:solidFill>
                    <a:srgbClr val="E5E0DF"/>
                  </a:solidFill>
                  <a:latin typeface="Inter" pitchFamily="34" charset="0"/>
                </a:rPr>
                <a:t>notificado</a:t>
              </a:r>
            </a:p>
            <a:p>
              <a:pPr algn="l">
                <a:lnSpc>
                  <a:spcPct val="110000"/>
                </a:lnSpc>
                <a:buSzPct val="100000"/>
              </a:pPr>
              <a:r>
                <a:rPr lang="en-US" sz="1000" dirty="0">
                  <a:solidFill>
                    <a:srgbClr val="E5E0DF"/>
                  </a:solidFill>
                  <a:latin typeface="Inter" pitchFamily="34" charset="0"/>
                </a:rPr>
                <a:t>expira_en</a:t>
              </a:r>
            </a:p>
            <a:p>
              <a:pPr algn="l">
                <a:lnSpc>
                  <a:spcPct val="110000"/>
                </a:lnSpc>
                <a:buSzPct val="100000"/>
              </a:pPr>
              <a:r>
                <a:rPr lang="en-US" sz="1000" dirty="0">
                  <a:solidFill>
                    <a:srgbClr val="E5E0DF"/>
                  </a:solidFill>
                  <a:latin typeface="Inter" pitchFamily="34" charset="0"/>
                </a:rPr>
                <a:t>creado_en</a:t>
              </a:r>
            </a:p>
            <a:p>
              <a:pPr algn="l">
                <a:lnSpc>
                  <a:spcPct val="110000"/>
                </a:lnSpc>
                <a:buSzPct val="100000"/>
              </a:pPr>
              <a:endParaRPr lang="en-US" sz="1000" dirty="0">
                <a:solidFill>
                  <a:srgbClr val="E5E0DF"/>
                </a:solidFill>
                <a:latin typeface="Inter" pitchFamily="34" charset="0"/>
              </a:endParaRPr>
            </a:p>
          </p:txBody>
        </p:sp>
      </p:grpSp>
      <p:grpSp>
        <p:nvGrpSpPr>
          <p:cNvPr id="32" name="Grupo 31">
            <a:extLst>
              <a:ext uri="{FF2B5EF4-FFF2-40B4-BE49-F238E27FC236}">
                <a16:creationId xmlns:a16="http://schemas.microsoft.com/office/drawing/2014/main" id="{D8176336-85E9-777F-A712-E45E58F5D640}"/>
              </a:ext>
            </a:extLst>
          </p:cNvPr>
          <p:cNvGrpSpPr/>
          <p:nvPr/>
        </p:nvGrpSpPr>
        <p:grpSpPr>
          <a:xfrm>
            <a:off x="7196885" y="4300379"/>
            <a:ext cx="2236906" cy="2305846"/>
            <a:chOff x="3122201" y="2157811"/>
            <a:chExt cx="2263715" cy="2542377"/>
          </a:xfrm>
          <a:solidFill>
            <a:schemeClr val="accent6">
              <a:lumMod val="50000"/>
            </a:schemeClr>
          </a:solidFill>
        </p:grpSpPr>
        <p:grpSp>
          <p:nvGrpSpPr>
            <p:cNvPr id="33" name="Grupo 32">
              <a:extLst>
                <a:ext uri="{FF2B5EF4-FFF2-40B4-BE49-F238E27FC236}">
                  <a16:creationId xmlns:a16="http://schemas.microsoft.com/office/drawing/2014/main" id="{47C65821-C604-6B13-B07D-8E0AC26DF893}"/>
                </a:ext>
              </a:extLst>
            </p:cNvPr>
            <p:cNvGrpSpPr/>
            <p:nvPr/>
          </p:nvGrpSpPr>
          <p:grpSpPr>
            <a:xfrm>
              <a:off x="3122201" y="2157811"/>
              <a:ext cx="2263715" cy="2542377"/>
              <a:chOff x="710597" y="1929139"/>
              <a:chExt cx="2946981" cy="2421797"/>
            </a:xfrm>
            <a:grpFill/>
          </p:grpSpPr>
          <p:sp>
            <p:nvSpPr>
              <p:cNvPr id="36" name="Rectángulo: esquinas redondeadas 35">
                <a:extLst>
                  <a:ext uri="{FF2B5EF4-FFF2-40B4-BE49-F238E27FC236}">
                    <a16:creationId xmlns:a16="http://schemas.microsoft.com/office/drawing/2014/main" id="{5679626D-833A-068D-2BFE-CF9FB1823D3E}"/>
                  </a:ext>
                </a:extLst>
              </p:cNvPr>
              <p:cNvSpPr/>
              <p:nvPr/>
            </p:nvSpPr>
            <p:spPr>
              <a:xfrm>
                <a:off x="710597" y="1929139"/>
                <a:ext cx="2946981" cy="2421797"/>
              </a:xfrm>
              <a:prstGeom prst="roundRect">
                <a:avLst/>
              </a:prstGeom>
              <a:grpFill/>
              <a:ln w="28575">
                <a:solidFill>
                  <a:srgbClr val="C6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highlight>
                    <a:srgbClr val="C6FF00"/>
                  </a:highlight>
                </a:endParaRPr>
              </a:p>
            </p:txBody>
          </p:sp>
          <p:cxnSp>
            <p:nvCxnSpPr>
              <p:cNvPr id="37" name="Conector recto 36">
                <a:extLst>
                  <a:ext uri="{FF2B5EF4-FFF2-40B4-BE49-F238E27FC236}">
                    <a16:creationId xmlns:a16="http://schemas.microsoft.com/office/drawing/2014/main" id="{D1CC9852-1230-F63C-6F7F-31D1908547DE}"/>
                  </a:ext>
                </a:extLst>
              </p:cNvPr>
              <p:cNvCxnSpPr/>
              <p:nvPr/>
            </p:nvCxnSpPr>
            <p:spPr>
              <a:xfrm>
                <a:off x="710597" y="2340687"/>
                <a:ext cx="2946981" cy="0"/>
              </a:xfrm>
              <a:prstGeom prst="line">
                <a:avLst/>
              </a:prstGeom>
              <a:grpFill/>
              <a:ln w="19050">
                <a:solidFill>
                  <a:srgbClr val="C6FF00"/>
                </a:solidFill>
              </a:ln>
            </p:spPr>
            <p:style>
              <a:lnRef idx="1">
                <a:schemeClr val="accent1"/>
              </a:lnRef>
              <a:fillRef idx="0">
                <a:schemeClr val="accent1"/>
              </a:fillRef>
              <a:effectRef idx="0">
                <a:schemeClr val="accent1"/>
              </a:effectRef>
              <a:fontRef idx="minor">
                <a:schemeClr val="tx1"/>
              </a:fontRef>
            </p:style>
          </p:cxnSp>
        </p:grpSp>
        <p:sp>
          <p:nvSpPr>
            <p:cNvPr id="35" name="Text 8">
              <a:extLst>
                <a:ext uri="{FF2B5EF4-FFF2-40B4-BE49-F238E27FC236}">
                  <a16:creationId xmlns:a16="http://schemas.microsoft.com/office/drawing/2014/main" id="{191D7F75-826B-11C3-DC00-2DA2CE91C9E6}"/>
                </a:ext>
              </a:extLst>
            </p:cNvPr>
            <p:cNvSpPr/>
            <p:nvPr/>
          </p:nvSpPr>
          <p:spPr>
            <a:xfrm>
              <a:off x="3308922" y="2722879"/>
              <a:ext cx="1906173" cy="1889314"/>
            </a:xfrm>
            <a:prstGeom prst="rect">
              <a:avLst/>
            </a:prstGeom>
            <a:grpFill/>
            <a:ln/>
          </p:spPr>
          <p:txBody>
            <a:bodyPr wrap="square" lIns="0" tIns="0" rIns="0" bIns="0" rtlCol="0" anchor="t">
              <a:normAutofit/>
            </a:bodyPr>
            <a:lstStyle/>
            <a:p>
              <a:pPr algn="l">
                <a:lnSpc>
                  <a:spcPct val="110000"/>
                </a:lnSpc>
                <a:buSzPct val="100000"/>
              </a:pPr>
              <a:r>
                <a:rPr lang="en-US" sz="1000" dirty="0">
                  <a:solidFill>
                    <a:srgbClr val="E5E0DF"/>
                  </a:solidFill>
                  <a:latin typeface="Inter" pitchFamily="34" charset="0"/>
                </a:rPr>
                <a:t>id </a:t>
              </a:r>
              <a:r>
                <a:rPr lang="en-US" sz="1000" dirty="0">
                  <a:solidFill>
                    <a:srgbClr val="C6FF00"/>
                  </a:solidFill>
                  <a:latin typeface="Inter" pitchFamily="34" charset="0"/>
                </a:rPr>
                <a:t>PK</a:t>
              </a:r>
            </a:p>
            <a:p>
              <a:pPr algn="l">
                <a:lnSpc>
                  <a:spcPct val="110000"/>
                </a:lnSpc>
                <a:buSzPct val="100000"/>
              </a:pPr>
              <a:r>
                <a:rPr lang="en-US" sz="1000" dirty="0">
                  <a:solidFill>
                    <a:srgbClr val="E5E0DF"/>
                  </a:solidFill>
                  <a:latin typeface="Inter" pitchFamily="34" charset="0"/>
                </a:rPr>
                <a:t>usuario_id </a:t>
              </a:r>
              <a:r>
                <a:rPr lang="en-US" sz="1000" dirty="0">
                  <a:solidFill>
                    <a:srgbClr val="C6FF00"/>
                  </a:solidFill>
                  <a:latin typeface="Inter" pitchFamily="34" charset="0"/>
                </a:rPr>
                <a:t>FK</a:t>
              </a:r>
              <a:endParaRPr lang="en-US" sz="1000" dirty="0">
                <a:solidFill>
                  <a:srgbClr val="E5E0DF"/>
                </a:solidFill>
                <a:latin typeface="Inter" pitchFamily="34" charset="0"/>
              </a:endParaRPr>
            </a:p>
            <a:p>
              <a:pPr algn="l">
                <a:lnSpc>
                  <a:spcPct val="110000"/>
                </a:lnSpc>
                <a:buSzPct val="100000"/>
              </a:pPr>
              <a:r>
                <a:rPr lang="en-US" sz="1000" dirty="0">
                  <a:solidFill>
                    <a:srgbClr val="E5E0DF"/>
                  </a:solidFill>
                  <a:latin typeface="Inter" pitchFamily="34" charset="0"/>
                </a:rPr>
                <a:t>reserva_id </a:t>
              </a:r>
              <a:r>
                <a:rPr lang="en-US" sz="1000" dirty="0">
                  <a:solidFill>
                    <a:srgbClr val="C6FF00"/>
                  </a:solidFill>
                  <a:latin typeface="Inter" pitchFamily="34" charset="0"/>
                </a:rPr>
                <a:t>FK</a:t>
              </a:r>
              <a:endParaRPr lang="en-US" sz="1000" dirty="0">
                <a:solidFill>
                  <a:srgbClr val="E5E0DF"/>
                </a:solidFill>
                <a:latin typeface="Inter" pitchFamily="34" charset="0"/>
              </a:endParaRPr>
            </a:p>
            <a:p>
              <a:pPr algn="l">
                <a:lnSpc>
                  <a:spcPct val="110000"/>
                </a:lnSpc>
                <a:buSzPct val="100000"/>
              </a:pPr>
              <a:r>
                <a:rPr lang="en-US" sz="1000" dirty="0">
                  <a:solidFill>
                    <a:srgbClr val="E5E0DF"/>
                  </a:solidFill>
                  <a:latin typeface="Inter" pitchFamily="34" charset="0"/>
                </a:rPr>
                <a:t>titulo</a:t>
              </a:r>
            </a:p>
            <a:p>
              <a:pPr algn="l">
                <a:lnSpc>
                  <a:spcPct val="110000"/>
                </a:lnSpc>
                <a:buSzPct val="100000"/>
              </a:pPr>
              <a:r>
                <a:rPr lang="en-US" sz="1000" dirty="0">
                  <a:solidFill>
                    <a:srgbClr val="E5E0DF"/>
                  </a:solidFill>
                  <a:latin typeface="Inter" pitchFamily="34" charset="0"/>
                </a:rPr>
                <a:t>mensaje</a:t>
              </a:r>
            </a:p>
            <a:p>
              <a:pPr algn="l">
                <a:lnSpc>
                  <a:spcPct val="110000"/>
                </a:lnSpc>
                <a:buSzPct val="100000"/>
              </a:pPr>
              <a:r>
                <a:rPr lang="en-US" sz="1000" dirty="0">
                  <a:solidFill>
                    <a:srgbClr val="E5E0DF"/>
                  </a:solidFill>
                  <a:latin typeface="Inter" pitchFamily="34" charset="0"/>
                </a:rPr>
                <a:t>tipo</a:t>
              </a:r>
            </a:p>
            <a:p>
              <a:pPr algn="l">
                <a:lnSpc>
                  <a:spcPct val="110000"/>
                </a:lnSpc>
                <a:buSzPct val="100000"/>
              </a:pPr>
              <a:r>
                <a:rPr lang="en-US" sz="1000" dirty="0">
                  <a:solidFill>
                    <a:srgbClr val="E5E0DF"/>
                  </a:solidFill>
                  <a:latin typeface="Inter" pitchFamily="34" charset="0"/>
                </a:rPr>
                <a:t>Enviada_push</a:t>
              </a:r>
            </a:p>
            <a:p>
              <a:pPr algn="l">
                <a:lnSpc>
                  <a:spcPct val="110000"/>
                </a:lnSpc>
                <a:buSzPct val="100000"/>
              </a:pPr>
              <a:r>
                <a:rPr lang="en-US" sz="1000" dirty="0">
                  <a:solidFill>
                    <a:srgbClr val="E5E0DF"/>
                  </a:solidFill>
                  <a:latin typeface="Inter" pitchFamily="34" charset="0"/>
                </a:rPr>
                <a:t>leida</a:t>
              </a:r>
            </a:p>
            <a:p>
              <a:pPr algn="l">
                <a:lnSpc>
                  <a:spcPct val="110000"/>
                </a:lnSpc>
                <a:buSzPct val="100000"/>
              </a:pPr>
              <a:r>
                <a:rPr lang="en-US" sz="1000" dirty="0">
                  <a:solidFill>
                    <a:srgbClr val="E5E0DF"/>
                  </a:solidFill>
                  <a:latin typeface="Inter" pitchFamily="34" charset="0"/>
                </a:rPr>
                <a:t>creada_en</a:t>
              </a:r>
            </a:p>
            <a:p>
              <a:pPr algn="l">
                <a:lnSpc>
                  <a:spcPct val="110000"/>
                </a:lnSpc>
                <a:buSzPct val="100000"/>
              </a:pPr>
              <a:endParaRPr lang="en-US" sz="1000" dirty="0">
                <a:solidFill>
                  <a:srgbClr val="E5E0DF"/>
                </a:solidFill>
                <a:latin typeface="Inter" pitchFamily="34" charset="0"/>
              </a:endParaRPr>
            </a:p>
          </p:txBody>
        </p:sp>
      </p:grpSp>
      <p:cxnSp>
        <p:nvCxnSpPr>
          <p:cNvPr id="38" name="Conector recto 37">
            <a:extLst>
              <a:ext uri="{FF2B5EF4-FFF2-40B4-BE49-F238E27FC236}">
                <a16:creationId xmlns:a16="http://schemas.microsoft.com/office/drawing/2014/main" id="{35B84C51-52BF-7C0F-2F23-48C84E5F9A1C}"/>
              </a:ext>
            </a:extLst>
          </p:cNvPr>
          <p:cNvCxnSpPr>
            <a:cxnSpLocks/>
            <a:endCxn id="18" idx="1"/>
          </p:cNvCxnSpPr>
          <p:nvPr/>
        </p:nvCxnSpPr>
        <p:spPr>
          <a:xfrm>
            <a:off x="2803490" y="2679770"/>
            <a:ext cx="2174057" cy="5778"/>
          </a:xfrm>
          <a:prstGeom prst="line">
            <a:avLst/>
          </a:prstGeom>
          <a:noFill/>
          <a:ln w="19050">
            <a:solidFill>
              <a:srgbClr val="C6FF00"/>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110EEDB7-29B1-359F-9908-14F3A92A3BF7}"/>
              </a:ext>
            </a:extLst>
          </p:cNvPr>
          <p:cNvCxnSpPr>
            <a:cxnSpLocks/>
            <a:endCxn id="24" idx="1"/>
          </p:cNvCxnSpPr>
          <p:nvPr/>
        </p:nvCxnSpPr>
        <p:spPr>
          <a:xfrm>
            <a:off x="7230164" y="2656581"/>
            <a:ext cx="1973836" cy="6032"/>
          </a:xfrm>
          <a:prstGeom prst="line">
            <a:avLst/>
          </a:prstGeom>
          <a:noFill/>
          <a:ln w="19050">
            <a:solidFill>
              <a:srgbClr val="C6FF00"/>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F4F8BE04-EBC2-6C82-3126-B20209A10AE7}"/>
              </a:ext>
            </a:extLst>
          </p:cNvPr>
          <p:cNvCxnSpPr>
            <a:cxnSpLocks/>
          </p:cNvCxnSpPr>
          <p:nvPr/>
        </p:nvCxnSpPr>
        <p:spPr>
          <a:xfrm>
            <a:off x="1838123" y="3836092"/>
            <a:ext cx="1029717" cy="595485"/>
          </a:xfrm>
          <a:prstGeom prst="line">
            <a:avLst/>
          </a:prstGeom>
          <a:noFill/>
          <a:ln w="19050">
            <a:solidFill>
              <a:srgbClr val="C6FF00"/>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093A61F3-39E1-0FE1-3998-233DCCAE1877}"/>
              </a:ext>
            </a:extLst>
          </p:cNvPr>
          <p:cNvCxnSpPr>
            <a:cxnSpLocks/>
          </p:cNvCxnSpPr>
          <p:nvPr/>
        </p:nvCxnSpPr>
        <p:spPr>
          <a:xfrm>
            <a:off x="2724002" y="3670499"/>
            <a:ext cx="4506162" cy="813425"/>
          </a:xfrm>
          <a:prstGeom prst="line">
            <a:avLst/>
          </a:prstGeom>
          <a:noFill/>
          <a:ln w="19050">
            <a:solidFill>
              <a:srgbClr val="C6FF00"/>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471E9B94-15FE-E0A0-9F81-0CD901B7723C}"/>
              </a:ext>
            </a:extLst>
          </p:cNvPr>
          <p:cNvCxnSpPr>
            <a:cxnSpLocks/>
            <a:endCxn id="36" idx="0"/>
          </p:cNvCxnSpPr>
          <p:nvPr/>
        </p:nvCxnSpPr>
        <p:spPr>
          <a:xfrm>
            <a:off x="7110004" y="3745590"/>
            <a:ext cx="1205333" cy="554789"/>
          </a:xfrm>
          <a:prstGeom prst="line">
            <a:avLst/>
          </a:prstGeom>
          <a:noFill/>
          <a:ln w="19050">
            <a:solidFill>
              <a:srgbClr val="C6FF00"/>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FAA53226-86C9-A155-9DDE-58C3AD178155}"/>
              </a:ext>
            </a:extLst>
          </p:cNvPr>
          <p:cNvCxnSpPr>
            <a:cxnSpLocks/>
          </p:cNvCxnSpPr>
          <p:nvPr/>
        </p:nvCxnSpPr>
        <p:spPr>
          <a:xfrm flipV="1">
            <a:off x="4905170" y="3465550"/>
            <a:ext cx="4337293" cy="1070141"/>
          </a:xfrm>
          <a:prstGeom prst="line">
            <a:avLst/>
          </a:prstGeom>
          <a:noFill/>
          <a:ln w="19050">
            <a:solidFill>
              <a:srgbClr val="C6FF00"/>
            </a:solidFill>
          </a:ln>
        </p:spPr>
        <p:style>
          <a:lnRef idx="1">
            <a:schemeClr val="accent1"/>
          </a:lnRef>
          <a:fillRef idx="0">
            <a:schemeClr val="accent1"/>
          </a:fillRef>
          <a:effectRef idx="0">
            <a:schemeClr val="accent1"/>
          </a:effectRef>
          <a:fontRef idx="minor">
            <a:schemeClr val="tx1"/>
          </a:fontRef>
        </p:style>
      </p:cxnSp>
      <p:sp>
        <p:nvSpPr>
          <p:cNvPr id="66" name="CuadroTexto 65">
            <a:extLst>
              <a:ext uri="{FF2B5EF4-FFF2-40B4-BE49-F238E27FC236}">
                <a16:creationId xmlns:a16="http://schemas.microsoft.com/office/drawing/2014/main" id="{C0C81017-F3B2-15E9-B01E-7EB154C07D03}"/>
              </a:ext>
            </a:extLst>
          </p:cNvPr>
          <p:cNvSpPr txBox="1"/>
          <p:nvPr/>
        </p:nvSpPr>
        <p:spPr>
          <a:xfrm>
            <a:off x="3666963" y="2539502"/>
            <a:ext cx="396294" cy="246221"/>
          </a:xfrm>
          <a:prstGeom prst="rect">
            <a:avLst/>
          </a:prstGeom>
          <a:solidFill>
            <a:schemeClr val="accent6">
              <a:lumMod val="50000"/>
            </a:schemeClr>
          </a:solidFill>
          <a:ln>
            <a:solidFill>
              <a:srgbClr val="C6FF00"/>
            </a:solidFill>
          </a:ln>
        </p:spPr>
        <p:txBody>
          <a:bodyPr wrap="square" rtlCol="0">
            <a:spAutoFit/>
          </a:bodyPr>
          <a:lstStyle/>
          <a:p>
            <a:r>
              <a:rPr lang="es-ES" sz="1000" dirty="0">
                <a:solidFill>
                  <a:srgbClr val="C6FF00"/>
                </a:solidFill>
              </a:rPr>
              <a:t> 1:N</a:t>
            </a:r>
          </a:p>
        </p:txBody>
      </p:sp>
      <p:sp>
        <p:nvSpPr>
          <p:cNvPr id="67" name="CuadroTexto 66">
            <a:extLst>
              <a:ext uri="{FF2B5EF4-FFF2-40B4-BE49-F238E27FC236}">
                <a16:creationId xmlns:a16="http://schemas.microsoft.com/office/drawing/2014/main" id="{BA665556-592B-74F1-AB6A-F74A49E2B6C5}"/>
              </a:ext>
            </a:extLst>
          </p:cNvPr>
          <p:cNvSpPr txBox="1"/>
          <p:nvPr/>
        </p:nvSpPr>
        <p:spPr>
          <a:xfrm>
            <a:off x="7930595" y="2532001"/>
            <a:ext cx="396294" cy="246221"/>
          </a:xfrm>
          <a:prstGeom prst="rect">
            <a:avLst/>
          </a:prstGeom>
          <a:solidFill>
            <a:schemeClr val="accent6">
              <a:lumMod val="50000"/>
            </a:schemeClr>
          </a:solidFill>
          <a:ln>
            <a:solidFill>
              <a:srgbClr val="C6FF00"/>
            </a:solidFill>
          </a:ln>
        </p:spPr>
        <p:txBody>
          <a:bodyPr wrap="square" rtlCol="0">
            <a:spAutoFit/>
          </a:bodyPr>
          <a:lstStyle/>
          <a:p>
            <a:r>
              <a:rPr lang="es-ES" sz="1000" dirty="0">
                <a:solidFill>
                  <a:srgbClr val="C6FF00"/>
                </a:solidFill>
              </a:rPr>
              <a:t> 1:N</a:t>
            </a:r>
          </a:p>
        </p:txBody>
      </p:sp>
      <p:sp>
        <p:nvSpPr>
          <p:cNvPr id="68" name="CuadroTexto 67">
            <a:extLst>
              <a:ext uri="{FF2B5EF4-FFF2-40B4-BE49-F238E27FC236}">
                <a16:creationId xmlns:a16="http://schemas.microsoft.com/office/drawing/2014/main" id="{2DBA10B3-A267-A9F1-5069-5C47B6FBC2A6}"/>
              </a:ext>
            </a:extLst>
          </p:cNvPr>
          <p:cNvSpPr txBox="1"/>
          <p:nvPr/>
        </p:nvSpPr>
        <p:spPr>
          <a:xfrm>
            <a:off x="2181661" y="4000620"/>
            <a:ext cx="396294" cy="246221"/>
          </a:xfrm>
          <a:prstGeom prst="rect">
            <a:avLst/>
          </a:prstGeom>
          <a:solidFill>
            <a:schemeClr val="accent6">
              <a:lumMod val="50000"/>
            </a:schemeClr>
          </a:solidFill>
          <a:ln>
            <a:solidFill>
              <a:srgbClr val="C6FF00"/>
            </a:solidFill>
          </a:ln>
        </p:spPr>
        <p:txBody>
          <a:bodyPr wrap="square" rtlCol="0">
            <a:spAutoFit/>
          </a:bodyPr>
          <a:lstStyle/>
          <a:p>
            <a:r>
              <a:rPr lang="es-ES" sz="1000" dirty="0">
                <a:solidFill>
                  <a:srgbClr val="C6FF00"/>
                </a:solidFill>
              </a:rPr>
              <a:t> 1:N</a:t>
            </a:r>
          </a:p>
        </p:txBody>
      </p:sp>
      <p:sp>
        <p:nvSpPr>
          <p:cNvPr id="69" name="CuadroTexto 68">
            <a:extLst>
              <a:ext uri="{FF2B5EF4-FFF2-40B4-BE49-F238E27FC236}">
                <a16:creationId xmlns:a16="http://schemas.microsoft.com/office/drawing/2014/main" id="{75251F64-5034-A2B0-1266-5AD449D4DB9F}"/>
              </a:ext>
            </a:extLst>
          </p:cNvPr>
          <p:cNvSpPr txBox="1"/>
          <p:nvPr/>
        </p:nvSpPr>
        <p:spPr>
          <a:xfrm>
            <a:off x="4486624" y="3895999"/>
            <a:ext cx="396294" cy="246221"/>
          </a:xfrm>
          <a:prstGeom prst="rect">
            <a:avLst/>
          </a:prstGeom>
          <a:solidFill>
            <a:schemeClr val="accent6">
              <a:lumMod val="50000"/>
            </a:schemeClr>
          </a:solidFill>
          <a:ln>
            <a:solidFill>
              <a:srgbClr val="C6FF00"/>
            </a:solidFill>
          </a:ln>
        </p:spPr>
        <p:txBody>
          <a:bodyPr wrap="square" rtlCol="0">
            <a:spAutoFit/>
          </a:bodyPr>
          <a:lstStyle/>
          <a:p>
            <a:r>
              <a:rPr lang="es-ES" sz="1000" dirty="0">
                <a:solidFill>
                  <a:srgbClr val="C6FF00"/>
                </a:solidFill>
              </a:rPr>
              <a:t> 1:N</a:t>
            </a:r>
          </a:p>
        </p:txBody>
      </p:sp>
      <p:sp>
        <p:nvSpPr>
          <p:cNvPr id="70" name="CuadroTexto 69">
            <a:extLst>
              <a:ext uri="{FF2B5EF4-FFF2-40B4-BE49-F238E27FC236}">
                <a16:creationId xmlns:a16="http://schemas.microsoft.com/office/drawing/2014/main" id="{9A785440-9866-B831-15DA-B02FC13A0072}"/>
              </a:ext>
            </a:extLst>
          </p:cNvPr>
          <p:cNvSpPr txBox="1"/>
          <p:nvPr/>
        </p:nvSpPr>
        <p:spPr>
          <a:xfrm>
            <a:off x="7656509" y="3958992"/>
            <a:ext cx="396294" cy="246221"/>
          </a:xfrm>
          <a:prstGeom prst="rect">
            <a:avLst/>
          </a:prstGeom>
          <a:solidFill>
            <a:schemeClr val="accent6">
              <a:lumMod val="50000"/>
            </a:schemeClr>
          </a:solidFill>
          <a:ln>
            <a:solidFill>
              <a:srgbClr val="C6FF00"/>
            </a:solidFill>
          </a:ln>
        </p:spPr>
        <p:txBody>
          <a:bodyPr wrap="square" rtlCol="0">
            <a:spAutoFit/>
          </a:bodyPr>
          <a:lstStyle/>
          <a:p>
            <a:r>
              <a:rPr lang="es-ES" sz="1000" dirty="0">
                <a:solidFill>
                  <a:srgbClr val="C6FF00"/>
                </a:solidFill>
              </a:rPr>
              <a:t> 1:N</a:t>
            </a:r>
          </a:p>
        </p:txBody>
      </p:sp>
      <p:sp>
        <p:nvSpPr>
          <p:cNvPr id="71" name="CuadroTexto 70">
            <a:extLst>
              <a:ext uri="{FF2B5EF4-FFF2-40B4-BE49-F238E27FC236}">
                <a16:creationId xmlns:a16="http://schemas.microsoft.com/office/drawing/2014/main" id="{46DF5A33-DD25-AA0A-501A-D80B1231FF65}"/>
              </a:ext>
            </a:extLst>
          </p:cNvPr>
          <p:cNvSpPr txBox="1"/>
          <p:nvPr/>
        </p:nvSpPr>
        <p:spPr>
          <a:xfrm>
            <a:off x="6522383" y="3969899"/>
            <a:ext cx="396294" cy="246221"/>
          </a:xfrm>
          <a:prstGeom prst="rect">
            <a:avLst/>
          </a:prstGeom>
          <a:solidFill>
            <a:schemeClr val="accent6">
              <a:lumMod val="50000"/>
            </a:schemeClr>
          </a:solidFill>
          <a:ln>
            <a:solidFill>
              <a:srgbClr val="C6FF00"/>
            </a:solidFill>
          </a:ln>
        </p:spPr>
        <p:txBody>
          <a:bodyPr wrap="square" rtlCol="0">
            <a:spAutoFit/>
          </a:bodyPr>
          <a:lstStyle/>
          <a:p>
            <a:r>
              <a:rPr lang="es-ES" sz="1000" dirty="0">
                <a:solidFill>
                  <a:srgbClr val="C6FF00"/>
                </a:solidFill>
              </a:rPr>
              <a:t> 1:N</a:t>
            </a:r>
          </a:p>
        </p:txBody>
      </p:sp>
      <p:sp>
        <p:nvSpPr>
          <p:cNvPr id="79" name="CuadroTexto 78">
            <a:extLst>
              <a:ext uri="{FF2B5EF4-FFF2-40B4-BE49-F238E27FC236}">
                <a16:creationId xmlns:a16="http://schemas.microsoft.com/office/drawing/2014/main" id="{DF8A1AB0-0A50-E672-D65C-7973B2EAEB15}"/>
              </a:ext>
            </a:extLst>
          </p:cNvPr>
          <p:cNvSpPr txBox="1"/>
          <p:nvPr/>
        </p:nvSpPr>
        <p:spPr>
          <a:xfrm>
            <a:off x="7364938" y="4359344"/>
            <a:ext cx="1796407" cy="307777"/>
          </a:xfrm>
          <a:prstGeom prst="rect">
            <a:avLst/>
          </a:prstGeom>
          <a:noFill/>
          <a:ln>
            <a:noFill/>
          </a:ln>
        </p:spPr>
        <p:txBody>
          <a:bodyPr wrap="square">
            <a:spAutoFit/>
          </a:bodyPr>
          <a:lstStyle/>
          <a:p>
            <a:r>
              <a:rPr lang="es-ES" sz="1400" dirty="0">
                <a:solidFill>
                  <a:schemeClr val="bg1"/>
                </a:solidFill>
              </a:rPr>
              <a:t>       </a:t>
            </a:r>
            <a:r>
              <a:rPr lang="es-ES" sz="1400" dirty="0">
                <a:solidFill>
                  <a:schemeClr val="bg1"/>
                </a:solidFill>
                <a:latin typeface="Inter Bold" panose="020B0604020202020204" charset="0"/>
              </a:rPr>
              <a:t>notificaciones</a:t>
            </a:r>
          </a:p>
        </p:txBody>
      </p:sp>
    </p:spTree>
    <p:extLst>
      <p:ext uri="{BB962C8B-B14F-4D97-AF65-F5344CB8AC3E}">
        <p14:creationId xmlns:p14="http://schemas.microsoft.com/office/powerpoint/2010/main" val="4262134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1558</TotalTime>
  <Words>1936</Words>
  <Application>Microsoft Office PowerPoint</Application>
  <PresentationFormat>Panorámica</PresentationFormat>
  <Paragraphs>343</Paragraphs>
  <Slides>17</Slides>
  <Notes>10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Inter</vt:lpstr>
      <vt:lpstr>Arial</vt:lpstr>
      <vt:lpstr>Inter Bold</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PEDRO AVILES</dc:creator>
  <cp:lastModifiedBy>PEDRO AVILES</cp:lastModifiedBy>
  <cp:revision>31</cp:revision>
  <cp:lastPrinted>2026-06-08T10:52:59Z</cp:lastPrinted>
  <dcterms:created xsi:type="dcterms:W3CDTF">2026-06-05T17:51:53Z</dcterms:created>
  <dcterms:modified xsi:type="dcterms:W3CDTF">2026-06-14T18:08:19Z</dcterms:modified>
</cp:coreProperties>
</file>